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76" r:id="rId3"/>
    <p:sldId id="277" r:id="rId4"/>
    <p:sldId id="278" r:id="rId5"/>
    <p:sldId id="288" r:id="rId6"/>
    <p:sldId id="292" r:id="rId7"/>
    <p:sldId id="281" r:id="rId8"/>
    <p:sldId id="282" r:id="rId9"/>
    <p:sldId id="283" r:id="rId10"/>
    <p:sldId id="294" r:id="rId11"/>
    <p:sldId id="291" r:id="rId12"/>
    <p:sldId id="280" r:id="rId13"/>
    <p:sldId id="290" r:id="rId14"/>
    <p:sldId id="289" r:id="rId15"/>
    <p:sldId id="295" r:id="rId16"/>
    <p:sldId id="287" r:id="rId17"/>
    <p:sldId id="293"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7C68"/>
    <a:srgbClr val="6173C3"/>
    <a:srgbClr val="D37B86"/>
    <a:srgbClr val="DC7C77"/>
    <a:srgbClr val="7275BF"/>
    <a:srgbClr val="9D77B2"/>
    <a:srgbClr val="E07C71"/>
    <a:srgbClr val="AB79AA"/>
    <a:srgbClr val="EC7D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8545"/>
    <p:restoredTop sz="73946"/>
  </p:normalViewPr>
  <p:slideViewPr>
    <p:cSldViewPr snapToGrid="0" snapToObjects="1" showGuides="1">
      <p:cViewPr>
        <p:scale>
          <a:sx n="81" d="100"/>
          <a:sy n="81" d="100"/>
        </p:scale>
        <p:origin x="144" y="432"/>
      </p:cViewPr>
      <p:guideLst>
        <p:guide orient="horz" pos="2160"/>
        <p:guide pos="3840"/>
      </p:guideLst>
    </p:cSldViewPr>
  </p:slideViewPr>
  <p:notesTextViewPr>
    <p:cViewPr>
      <p:scale>
        <a:sx n="1" d="1"/>
        <a:sy n="1" d="1"/>
      </p:scale>
      <p:origin x="0" y="-38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F77C44-C932-644B-9F0B-DE0D4EC97F68}" type="datetimeFigureOut">
              <a:rPr lang="en-US" smtClean="0"/>
              <a:t>10/6/24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0C636C-A7A4-FA4B-AAA5-F014EC64C963}" type="slidenum">
              <a:rPr lang="en-US" smtClean="0"/>
              <a:t>‹#›</a:t>
            </a:fld>
            <a:endParaRPr lang="en-US"/>
          </a:p>
        </p:txBody>
      </p:sp>
    </p:spTree>
    <p:extLst>
      <p:ext uri="{BB962C8B-B14F-4D97-AF65-F5344CB8AC3E}">
        <p14:creationId xmlns:p14="http://schemas.microsoft.com/office/powerpoint/2010/main" val="137960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noProof="0" dirty="0"/>
              <a:t>Je vais parler de comment on peut identifier des tests unitaires faibles ou manquant en exécutant les tests de mutation en Java avec un outil qui s’appelle pit test.</a:t>
            </a:r>
          </a:p>
        </p:txBody>
      </p:sp>
      <p:sp>
        <p:nvSpPr>
          <p:cNvPr id="4" name="Slide Number Placeholder 3"/>
          <p:cNvSpPr>
            <a:spLocks noGrp="1"/>
          </p:cNvSpPr>
          <p:nvPr>
            <p:ph type="sldNum" sz="quarter" idx="5"/>
          </p:nvPr>
        </p:nvSpPr>
        <p:spPr/>
        <p:txBody>
          <a:bodyPr/>
          <a:lstStyle/>
          <a:p>
            <a:fld id="{140C636C-A7A4-FA4B-AAA5-F014EC64C963}" type="slidenum">
              <a:rPr lang="en-US" smtClean="0"/>
              <a:t>1</a:t>
            </a:fld>
            <a:endParaRPr lang="en-US"/>
          </a:p>
        </p:txBody>
      </p:sp>
    </p:spTree>
    <p:extLst>
      <p:ext uri="{BB962C8B-B14F-4D97-AF65-F5344CB8AC3E}">
        <p14:creationId xmlns:p14="http://schemas.microsoft.com/office/powerpoint/2010/main" val="475612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EAEB65-8694-F2A8-5C88-6D59B225EA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7F5707-BA6A-CB44-ED3E-22590217AC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C2CCB2-D2F2-DC3D-42B4-FF7EF915FF07}"/>
              </a:ext>
            </a:extLst>
          </p:cNvPr>
          <p:cNvSpPr>
            <a:spLocks noGrp="1"/>
          </p:cNvSpPr>
          <p:nvPr>
            <p:ph type="body" idx="1"/>
          </p:nvPr>
        </p:nvSpPr>
        <p:spPr/>
        <p:txBody>
          <a:bodyPr/>
          <a:lstStyle/>
          <a:p>
            <a:r>
              <a:rPr lang="fr-FR" noProof="0" dirty="0"/>
              <a:t>Et ces tests passent!</a:t>
            </a:r>
          </a:p>
        </p:txBody>
      </p:sp>
      <p:sp>
        <p:nvSpPr>
          <p:cNvPr id="4" name="Slide Number Placeholder 3">
            <a:extLst>
              <a:ext uri="{FF2B5EF4-FFF2-40B4-BE49-F238E27FC236}">
                <a16:creationId xmlns:a16="http://schemas.microsoft.com/office/drawing/2014/main" id="{16E9E8F7-F925-FC35-A45A-23096454BD67}"/>
              </a:ext>
            </a:extLst>
          </p:cNvPr>
          <p:cNvSpPr>
            <a:spLocks noGrp="1"/>
          </p:cNvSpPr>
          <p:nvPr>
            <p:ph type="sldNum" sz="quarter" idx="5"/>
          </p:nvPr>
        </p:nvSpPr>
        <p:spPr/>
        <p:txBody>
          <a:bodyPr/>
          <a:lstStyle/>
          <a:p>
            <a:fld id="{140C636C-A7A4-FA4B-AAA5-F014EC64C963}" type="slidenum">
              <a:rPr lang="en-US" smtClean="0"/>
              <a:t>10</a:t>
            </a:fld>
            <a:endParaRPr lang="en-US"/>
          </a:p>
        </p:txBody>
      </p:sp>
    </p:spTree>
    <p:extLst>
      <p:ext uri="{BB962C8B-B14F-4D97-AF65-F5344CB8AC3E}">
        <p14:creationId xmlns:p14="http://schemas.microsoft.com/office/powerpoint/2010/main" val="2427349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0E026-BECC-7610-BED0-D31980C4FC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F2C93C-C8B8-B509-B586-AC83A264CF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9E8E37-0B2F-C5B3-1FA5-27F9292BF5A9}"/>
              </a:ext>
            </a:extLst>
          </p:cNvPr>
          <p:cNvSpPr>
            <a:spLocks noGrp="1"/>
          </p:cNvSpPr>
          <p:nvPr>
            <p:ph type="body" idx="1"/>
          </p:nvPr>
        </p:nvSpPr>
        <p:spPr/>
        <p:txBody>
          <a:bodyPr/>
          <a:lstStyle/>
          <a:p>
            <a:r>
              <a:rPr lang="fr-FR" noProof="0" dirty="0"/>
              <a:t>Mais, ça veut pas forcement dire que les tests sont de bon qualité.</a:t>
            </a:r>
          </a:p>
        </p:txBody>
      </p:sp>
      <p:sp>
        <p:nvSpPr>
          <p:cNvPr id="4" name="Slide Number Placeholder 3">
            <a:extLst>
              <a:ext uri="{FF2B5EF4-FFF2-40B4-BE49-F238E27FC236}">
                <a16:creationId xmlns:a16="http://schemas.microsoft.com/office/drawing/2014/main" id="{2CE8AFDC-DF59-435E-D12C-B0A50C12670C}"/>
              </a:ext>
            </a:extLst>
          </p:cNvPr>
          <p:cNvSpPr>
            <a:spLocks noGrp="1"/>
          </p:cNvSpPr>
          <p:nvPr>
            <p:ph type="sldNum" sz="quarter" idx="5"/>
          </p:nvPr>
        </p:nvSpPr>
        <p:spPr/>
        <p:txBody>
          <a:bodyPr/>
          <a:lstStyle/>
          <a:p>
            <a:fld id="{140C636C-A7A4-FA4B-AAA5-F014EC64C963}" type="slidenum">
              <a:rPr lang="en-US" smtClean="0"/>
              <a:t>11</a:t>
            </a:fld>
            <a:endParaRPr lang="en-US"/>
          </a:p>
        </p:txBody>
      </p:sp>
    </p:spTree>
    <p:extLst>
      <p:ext uri="{BB962C8B-B14F-4D97-AF65-F5344CB8AC3E}">
        <p14:creationId xmlns:p14="http://schemas.microsoft.com/office/powerpoint/2010/main" val="3077842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B4BC95-ABD9-54E7-A552-4BF637E89C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2E00FC-3B3E-9B39-D891-F71A686D4A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DF9246-5106-B213-189A-4E6FD010F87A}"/>
              </a:ext>
            </a:extLst>
          </p:cNvPr>
          <p:cNvSpPr>
            <a:spLocks noGrp="1"/>
          </p:cNvSpPr>
          <p:nvPr>
            <p:ph type="body" idx="1"/>
          </p:nvPr>
        </p:nvSpPr>
        <p:spPr/>
        <p:txBody>
          <a:bodyPr/>
          <a:lstStyle/>
          <a:p>
            <a:r>
              <a:rPr lang="fr-FR" noProof="0" dirty="0"/>
              <a:t>Pour nous aider à évaluer la qualité de nos tests, on va exécuter des tests de mutation avec pit test. </a:t>
            </a:r>
          </a:p>
          <a:p>
            <a:endParaRPr lang="fr-FR" noProof="0" dirty="0"/>
          </a:p>
          <a:p>
            <a:r>
              <a:rPr lang="fr-FR" noProof="0" dirty="0"/>
              <a:t>Pour se faire et pour générer un rapport des résultats, il faut exécuter cette ligne de code dans le terminal. Vous trouverez le rapport de mutation et de couverture, appelé « index », dans le dossier "</a:t>
            </a:r>
            <a:r>
              <a:rPr lang="fr-FR" noProof="0" dirty="0" err="1"/>
              <a:t>target</a:t>
            </a:r>
            <a:r>
              <a:rPr lang="fr-FR" noProof="0" dirty="0"/>
              <a:t>".</a:t>
            </a:r>
          </a:p>
        </p:txBody>
      </p:sp>
      <p:sp>
        <p:nvSpPr>
          <p:cNvPr id="4" name="Slide Number Placeholder 3">
            <a:extLst>
              <a:ext uri="{FF2B5EF4-FFF2-40B4-BE49-F238E27FC236}">
                <a16:creationId xmlns:a16="http://schemas.microsoft.com/office/drawing/2014/main" id="{E50EA3FF-21F8-646D-52C5-6D9A30F8B9B1}"/>
              </a:ext>
            </a:extLst>
          </p:cNvPr>
          <p:cNvSpPr>
            <a:spLocks noGrp="1"/>
          </p:cNvSpPr>
          <p:nvPr>
            <p:ph type="sldNum" sz="quarter" idx="5"/>
          </p:nvPr>
        </p:nvSpPr>
        <p:spPr/>
        <p:txBody>
          <a:bodyPr/>
          <a:lstStyle/>
          <a:p>
            <a:fld id="{140C636C-A7A4-FA4B-AAA5-F014EC64C963}" type="slidenum">
              <a:rPr lang="en-US" smtClean="0"/>
              <a:t>12</a:t>
            </a:fld>
            <a:endParaRPr lang="en-US"/>
          </a:p>
        </p:txBody>
      </p:sp>
    </p:spTree>
    <p:extLst>
      <p:ext uri="{BB962C8B-B14F-4D97-AF65-F5344CB8AC3E}">
        <p14:creationId xmlns:p14="http://schemas.microsoft.com/office/powerpoint/2010/main" val="888100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noProof="0" dirty="0"/>
              <a:t>Quand vous ouvrez le rapport, vous allez voir quelque chose comme ceci. </a:t>
            </a:r>
          </a:p>
          <a:p>
            <a:endParaRPr lang="fr-FR"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noProof="0" dirty="0"/>
              <a:t>Les lignes en vert léger indiquent que la ligne était exécutée par un test, et les lignes en rose indique que la ligne n’était pas exécutée par un test. Donc ça montre la couverture des lignes.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noProof="0" dirty="0"/>
          </a:p>
          <a:p>
            <a:r>
              <a:rPr lang="fr-FR" noProof="0" dirty="0"/>
              <a:t>Les lignes en vert foncé signalent que toutes les mutations étaient tuées et les lignes en rouge indique qu’au moins un mutant a survécu. </a:t>
            </a:r>
          </a:p>
          <a:p>
            <a:endParaRPr lang="fr-FR" noProof="0" dirty="0"/>
          </a:p>
          <a:p>
            <a:r>
              <a:rPr lang="fr-FR" noProof="0" dirty="0"/>
              <a:t>Donc ici, on peut voir qu’on a des mutants qui ont survécu aux lignes 27 et 38. Si on regard en bas du sous-titre « Mutations » on peut voir les mutations qui étaient introduit à notre code. </a:t>
            </a:r>
          </a:p>
        </p:txBody>
      </p:sp>
      <p:sp>
        <p:nvSpPr>
          <p:cNvPr id="4" name="Slide Number Placeholder 3"/>
          <p:cNvSpPr>
            <a:spLocks noGrp="1"/>
          </p:cNvSpPr>
          <p:nvPr>
            <p:ph type="sldNum" sz="quarter" idx="5"/>
          </p:nvPr>
        </p:nvSpPr>
        <p:spPr/>
        <p:txBody>
          <a:bodyPr/>
          <a:lstStyle/>
          <a:p>
            <a:fld id="{140C636C-A7A4-FA4B-AAA5-F014EC64C963}" type="slidenum">
              <a:rPr lang="en-US" smtClean="0"/>
              <a:t>13</a:t>
            </a:fld>
            <a:endParaRPr lang="en-US"/>
          </a:p>
        </p:txBody>
      </p:sp>
    </p:spTree>
    <p:extLst>
      <p:ext uri="{BB962C8B-B14F-4D97-AF65-F5344CB8AC3E}">
        <p14:creationId xmlns:p14="http://schemas.microsoft.com/office/powerpoint/2010/main" val="28322186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56B2E7-5A72-91B9-6C4C-990DBE88A2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9DA661-1D40-A194-173E-EC5965E8B1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1A22C3-4ED1-A98C-7401-12FD4FD8B1FC}"/>
              </a:ext>
            </a:extLst>
          </p:cNvPr>
          <p:cNvSpPr>
            <a:spLocks noGrp="1"/>
          </p:cNvSpPr>
          <p:nvPr>
            <p:ph type="body" idx="1"/>
          </p:nvPr>
        </p:nvSpPr>
        <p:spPr/>
        <p:txBody>
          <a:bodyPr/>
          <a:lstStyle/>
          <a:p>
            <a:r>
              <a:rPr lang="fr-FR" noProof="0" dirty="0"/>
              <a:t>Ajoutons un test qui s'adresse à ces mutants.</a:t>
            </a:r>
          </a:p>
        </p:txBody>
      </p:sp>
      <p:sp>
        <p:nvSpPr>
          <p:cNvPr id="4" name="Slide Number Placeholder 3">
            <a:extLst>
              <a:ext uri="{FF2B5EF4-FFF2-40B4-BE49-F238E27FC236}">
                <a16:creationId xmlns:a16="http://schemas.microsoft.com/office/drawing/2014/main" id="{3DAFFA8A-FC80-E190-66A2-8F7092A3F4CD}"/>
              </a:ext>
            </a:extLst>
          </p:cNvPr>
          <p:cNvSpPr>
            <a:spLocks noGrp="1"/>
          </p:cNvSpPr>
          <p:nvPr>
            <p:ph type="sldNum" sz="quarter" idx="5"/>
          </p:nvPr>
        </p:nvSpPr>
        <p:spPr/>
        <p:txBody>
          <a:bodyPr/>
          <a:lstStyle/>
          <a:p>
            <a:fld id="{140C636C-A7A4-FA4B-AAA5-F014EC64C963}" type="slidenum">
              <a:rPr lang="en-US" smtClean="0"/>
              <a:t>14</a:t>
            </a:fld>
            <a:endParaRPr lang="en-US"/>
          </a:p>
        </p:txBody>
      </p:sp>
    </p:spTree>
    <p:extLst>
      <p:ext uri="{BB962C8B-B14F-4D97-AF65-F5344CB8AC3E}">
        <p14:creationId xmlns:p14="http://schemas.microsoft.com/office/powerpoint/2010/main" val="3431500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9C5CB-29A3-3152-383E-E22CF700B6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2B59F1-0A8E-87EE-74B2-1505A6E226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F0875B-23E9-B5DE-83D2-1ED2E0F2A60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noProof="0" dirty="0"/>
              <a:t>Et en exécutent les tests de mutations encore et en régénérant un rapport on voit que tous les mutants ont était tuées. </a:t>
            </a:r>
          </a:p>
          <a:p>
            <a:endParaRPr lang="en-US" dirty="0"/>
          </a:p>
        </p:txBody>
      </p:sp>
      <p:sp>
        <p:nvSpPr>
          <p:cNvPr id="4" name="Slide Number Placeholder 3">
            <a:extLst>
              <a:ext uri="{FF2B5EF4-FFF2-40B4-BE49-F238E27FC236}">
                <a16:creationId xmlns:a16="http://schemas.microsoft.com/office/drawing/2014/main" id="{3F373A12-E933-0500-244B-6815BDCD5F7A}"/>
              </a:ext>
            </a:extLst>
          </p:cNvPr>
          <p:cNvSpPr>
            <a:spLocks noGrp="1"/>
          </p:cNvSpPr>
          <p:nvPr>
            <p:ph type="sldNum" sz="quarter" idx="5"/>
          </p:nvPr>
        </p:nvSpPr>
        <p:spPr/>
        <p:txBody>
          <a:bodyPr/>
          <a:lstStyle/>
          <a:p>
            <a:fld id="{140C636C-A7A4-FA4B-AAA5-F014EC64C963}" type="slidenum">
              <a:rPr lang="en-US" smtClean="0"/>
              <a:t>15</a:t>
            </a:fld>
            <a:endParaRPr lang="en-US"/>
          </a:p>
        </p:txBody>
      </p:sp>
    </p:spTree>
    <p:extLst>
      <p:ext uri="{BB962C8B-B14F-4D97-AF65-F5344CB8AC3E}">
        <p14:creationId xmlns:p14="http://schemas.microsoft.com/office/powerpoint/2010/main" val="1128771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5CE001-8397-BE8B-3D7D-A6341AED0F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E97750-5851-DF3F-7D70-7CE5FC8E7A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776E4A-95D3-DF86-6F01-F559FAE7D115}"/>
              </a:ext>
            </a:extLst>
          </p:cNvPr>
          <p:cNvSpPr>
            <a:spLocks noGrp="1"/>
          </p:cNvSpPr>
          <p:nvPr>
            <p:ph type="body" idx="1"/>
          </p:nvPr>
        </p:nvSpPr>
        <p:spPr/>
        <p:txBody>
          <a:bodyPr/>
          <a:lstStyle/>
          <a:p>
            <a:r>
              <a:rPr lang="fr-FR" noProof="0" dirty="0"/>
              <a:t>Ceci était un exemple rapide et très simple. On aurait pu identifier la nécessité pour un test qui vérifie que le chat était nourri de la mauvaise nourriture juste en regardant la suite des tests unitaires écrit au début. </a:t>
            </a:r>
          </a:p>
          <a:p>
            <a:endParaRPr lang="fr-FR" noProof="0" dirty="0"/>
          </a:p>
          <a:p>
            <a:r>
              <a:rPr lang="fr-FR" noProof="0" dirty="0"/>
              <a:t>Mais quand les méthodes et logiciels devinent plus complexes, l’identification des nouveaux tests ou cas à ajouter peuvent devenir de moins en moins évident.</a:t>
            </a:r>
          </a:p>
          <a:p>
            <a:endParaRPr lang="fr-FR" noProof="0" dirty="0"/>
          </a:p>
          <a:p>
            <a:r>
              <a:rPr lang="fr-FR" noProof="0" dirty="0"/>
              <a:t>Les tests de mutation offrent une méthode systématique de tester vos tests unitaires, ce qui peut être utilisé pour identifier les tests faibles et des cas manquants et utilisé pour améliorer votre suite de tests. </a:t>
            </a:r>
          </a:p>
          <a:p>
            <a:endParaRPr lang="fr-FR"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Mais c’est important de noter aussi que les tests de mutation ne garantirent pas qu’il y ait aucune bug dans votre code. </a:t>
            </a:r>
            <a:endParaRPr lang="fr-FR" noProof="0" dirty="0"/>
          </a:p>
          <a:p>
            <a:endParaRPr lang="fr-FR" noProof="0" dirty="0"/>
          </a:p>
        </p:txBody>
      </p:sp>
      <p:sp>
        <p:nvSpPr>
          <p:cNvPr id="4" name="Slide Number Placeholder 3">
            <a:extLst>
              <a:ext uri="{FF2B5EF4-FFF2-40B4-BE49-F238E27FC236}">
                <a16:creationId xmlns:a16="http://schemas.microsoft.com/office/drawing/2014/main" id="{24E4060D-539D-BFFC-C93B-C9F301013D37}"/>
              </a:ext>
            </a:extLst>
          </p:cNvPr>
          <p:cNvSpPr>
            <a:spLocks noGrp="1"/>
          </p:cNvSpPr>
          <p:nvPr>
            <p:ph type="sldNum" sz="quarter" idx="5"/>
          </p:nvPr>
        </p:nvSpPr>
        <p:spPr/>
        <p:txBody>
          <a:bodyPr/>
          <a:lstStyle/>
          <a:p>
            <a:fld id="{140C636C-A7A4-FA4B-AAA5-F014EC64C963}" type="slidenum">
              <a:rPr lang="en-US" smtClean="0"/>
              <a:t>16</a:t>
            </a:fld>
            <a:endParaRPr lang="en-US"/>
          </a:p>
        </p:txBody>
      </p:sp>
    </p:spTree>
    <p:extLst>
      <p:ext uri="{BB962C8B-B14F-4D97-AF65-F5344CB8AC3E}">
        <p14:creationId xmlns:p14="http://schemas.microsoft.com/office/powerpoint/2010/main" val="2949590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757CC-EC33-4AA5-99A3-A16CF6D446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36B3F2-9B95-D997-7907-CFF74D89E0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9CDC6F-C162-67FC-AFCF-24E01480A839}"/>
              </a:ext>
            </a:extLst>
          </p:cNvPr>
          <p:cNvSpPr>
            <a:spLocks noGrp="1"/>
          </p:cNvSpPr>
          <p:nvPr>
            <p:ph type="body" idx="1"/>
          </p:nvPr>
        </p:nvSpPr>
        <p:spPr/>
        <p:txBody>
          <a:bodyPr/>
          <a:lstStyle/>
          <a:p>
            <a:r>
              <a:rPr lang="fr-FR" noProof="0" dirty="0"/>
              <a:t>Donc, en conclusion, si vous voulez trouver des bugs avant qu’ils soient écrits et si vous voulez écrire des tests unitaires de meilleure qualité, je vous encourage de faire des tests de mutation.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noProof="0" dirty="0"/>
              <a:t>Merci et je serais heureuse de répondre aux questions. </a:t>
            </a:r>
          </a:p>
          <a:p>
            <a:endParaRPr lang="en-US" dirty="0"/>
          </a:p>
        </p:txBody>
      </p:sp>
      <p:sp>
        <p:nvSpPr>
          <p:cNvPr id="4" name="Slide Number Placeholder 3">
            <a:extLst>
              <a:ext uri="{FF2B5EF4-FFF2-40B4-BE49-F238E27FC236}">
                <a16:creationId xmlns:a16="http://schemas.microsoft.com/office/drawing/2014/main" id="{94C45027-6AFC-936C-7990-D7310130BC5C}"/>
              </a:ext>
            </a:extLst>
          </p:cNvPr>
          <p:cNvSpPr>
            <a:spLocks noGrp="1"/>
          </p:cNvSpPr>
          <p:nvPr>
            <p:ph type="sldNum" sz="quarter" idx="5"/>
          </p:nvPr>
        </p:nvSpPr>
        <p:spPr/>
        <p:txBody>
          <a:bodyPr/>
          <a:lstStyle/>
          <a:p>
            <a:fld id="{140C636C-A7A4-FA4B-AAA5-F014EC64C963}" type="slidenum">
              <a:rPr lang="en-US" smtClean="0"/>
              <a:t>17</a:t>
            </a:fld>
            <a:endParaRPr lang="en-US"/>
          </a:p>
        </p:txBody>
      </p:sp>
    </p:spTree>
    <p:extLst>
      <p:ext uri="{BB962C8B-B14F-4D97-AF65-F5344CB8AC3E}">
        <p14:creationId xmlns:p14="http://schemas.microsoft.com/office/powerpoint/2010/main" val="36728009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Questions: which version java and </a:t>
            </a:r>
            <a:r>
              <a:rPr lang="en-US" dirty="0" err="1"/>
              <a:t>junit</a:t>
            </a:r>
            <a:r>
              <a:rPr lang="en-US" dirty="0"/>
              <a:t> do you need?</a:t>
            </a:r>
          </a:p>
          <a:p>
            <a:endParaRPr lang="en-US" dirty="0"/>
          </a:p>
          <a:p>
            <a:r>
              <a:rPr lang="en-US" dirty="0"/>
              <a:t>Why did you choose </a:t>
            </a:r>
            <a:r>
              <a:rPr lang="en-US" dirty="0" err="1"/>
              <a:t>pitest</a:t>
            </a:r>
            <a:r>
              <a:rPr lang="en-US" dirty="0"/>
              <a:t> for java?</a:t>
            </a:r>
          </a:p>
          <a:p>
            <a:endParaRPr lang="en-US" dirty="0"/>
          </a:p>
          <a:p>
            <a:r>
              <a:rPr lang="en-US" dirty="0"/>
              <a:t>Why did you choose this subject?</a:t>
            </a:r>
          </a:p>
          <a:p>
            <a:endParaRPr lang="en-US" dirty="0"/>
          </a:p>
        </p:txBody>
      </p:sp>
      <p:sp>
        <p:nvSpPr>
          <p:cNvPr id="4" name="Slide Number Placeholder 3"/>
          <p:cNvSpPr>
            <a:spLocks noGrp="1"/>
          </p:cNvSpPr>
          <p:nvPr>
            <p:ph type="sldNum" sz="quarter" idx="5"/>
          </p:nvPr>
        </p:nvSpPr>
        <p:spPr/>
        <p:txBody>
          <a:bodyPr/>
          <a:lstStyle/>
          <a:p>
            <a:fld id="{140C636C-A7A4-FA4B-AAA5-F014EC64C963}" type="slidenum">
              <a:rPr lang="en-US" smtClean="0"/>
              <a:t>18</a:t>
            </a:fld>
            <a:endParaRPr lang="en-US"/>
          </a:p>
        </p:txBody>
      </p:sp>
    </p:spTree>
    <p:extLst>
      <p:ext uri="{BB962C8B-B14F-4D97-AF65-F5344CB8AC3E}">
        <p14:creationId xmlns:p14="http://schemas.microsoft.com/office/powerpoint/2010/main" val="1793592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C134AA-3CC6-A215-DEEA-B2C749219B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A7E5F6-6D6F-558E-6155-172911D86C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D9106A-68FD-5CA3-72CA-A0B45A27CC34}"/>
              </a:ext>
            </a:extLst>
          </p:cNvPr>
          <p:cNvSpPr>
            <a:spLocks noGrp="1"/>
          </p:cNvSpPr>
          <p:nvPr>
            <p:ph type="body" idx="1"/>
          </p:nvPr>
        </p:nvSpPr>
        <p:spPr/>
        <p:txBody>
          <a:bodyPr/>
          <a:lstStyle/>
          <a:p>
            <a:r>
              <a:rPr lang="fr-FR" noProof="0" dirty="0"/>
              <a:t>Je vais commencer la présentation en expliquant comment les tests de mutation peuvent nous aident à améliorer la qualité des logiciels et en donnant une brève explication de ce que c’est pit test. </a:t>
            </a:r>
          </a:p>
          <a:p>
            <a:endParaRPr lang="fr-FR" noProof="0" dirty="0"/>
          </a:p>
          <a:p>
            <a:r>
              <a:rPr lang="fr-FR" noProof="0" dirty="0"/>
              <a:t>Ensuite, on passera à un exemple concret où on va identifier un test unitaire manquant avec les tests de mutation et en chemin je vais expliquer comment utiliser pit test en java. </a:t>
            </a:r>
          </a:p>
          <a:p>
            <a:endParaRPr lang="fr-FR" noProof="0" dirty="0"/>
          </a:p>
          <a:p>
            <a:r>
              <a:rPr lang="fr-FR" noProof="0" dirty="0"/>
              <a:t>Puis je vais conclure avec une réflexion sur quelques forces et limites des tests de mutations et un message clé pour vous encourager d’utiliser les tests de mutation.</a:t>
            </a:r>
          </a:p>
          <a:p>
            <a:endParaRPr lang="fr-FR" noProof="0" dirty="0"/>
          </a:p>
          <a:p>
            <a:endParaRPr lang="fr-FR" noProof="0" dirty="0"/>
          </a:p>
          <a:p>
            <a:endParaRPr lang="fr-FR" noProof="0" dirty="0"/>
          </a:p>
        </p:txBody>
      </p:sp>
      <p:sp>
        <p:nvSpPr>
          <p:cNvPr id="4" name="Slide Number Placeholder 3">
            <a:extLst>
              <a:ext uri="{FF2B5EF4-FFF2-40B4-BE49-F238E27FC236}">
                <a16:creationId xmlns:a16="http://schemas.microsoft.com/office/drawing/2014/main" id="{521B9777-2E48-793F-6210-7D4E89A487FC}"/>
              </a:ext>
            </a:extLst>
          </p:cNvPr>
          <p:cNvSpPr>
            <a:spLocks noGrp="1"/>
          </p:cNvSpPr>
          <p:nvPr>
            <p:ph type="sldNum" sz="quarter" idx="5"/>
          </p:nvPr>
        </p:nvSpPr>
        <p:spPr/>
        <p:txBody>
          <a:bodyPr/>
          <a:lstStyle/>
          <a:p>
            <a:fld id="{140C636C-A7A4-FA4B-AAA5-F014EC64C963}" type="slidenum">
              <a:rPr lang="en-US" smtClean="0"/>
              <a:t>2</a:t>
            </a:fld>
            <a:endParaRPr lang="en-US"/>
          </a:p>
        </p:txBody>
      </p:sp>
    </p:spTree>
    <p:extLst>
      <p:ext uri="{BB962C8B-B14F-4D97-AF65-F5344CB8AC3E}">
        <p14:creationId xmlns:p14="http://schemas.microsoft.com/office/powerpoint/2010/main" val="29111274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D14E6A-E3B7-40CA-1984-C54B51EB34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CABDA5-B3D2-7E03-E404-C9138C921F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AD32F7-C813-CC37-8C6A-3FF4584CB26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Avec les tests unitaires, on sait seulement si le code fonctionne pour les scénarios spécifiques qu’on a testés, mais cela ne garantit pas que ces tests resteront efficaces si notre code source change.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noProof="0" dirty="0"/>
          </a:p>
          <a:p>
            <a:r>
              <a:rPr lang="fr-FR" dirty="0"/>
              <a:t>Les tests de mutation, en revanche, vérifient si nos tests sont suffisamment robustes pour détecter les changements avant même qu'ils ne surviennent.</a:t>
            </a:r>
          </a:p>
          <a:p>
            <a:endParaRPr lang="fr-FR" noProof="0" dirty="0"/>
          </a:p>
          <a:p>
            <a:r>
              <a:rPr lang="fr-FR" noProof="0" dirty="0"/>
              <a:t>Les tests de mutation demandent donc « que se passe-t-il si notre code change » ? Serions-nous capables de détecter des bugs avec nos cas de tests unitaires existants ? Ou passeraient-ils inaperçus ? </a:t>
            </a:r>
          </a:p>
          <a:p>
            <a:endParaRPr lang="fr-FR" noProof="0" dirty="0"/>
          </a:p>
          <a:p>
            <a:r>
              <a:rPr lang="fr-FR" dirty="0"/>
              <a:t>C'est pourquoi faire des tests de mutation est essentiel pour s'assurer que les tests unitaires que nous avons écrits pour une version précédente de notre logiciel continueront de détecter les bugs dans les versions futures.</a:t>
            </a:r>
          </a:p>
          <a:p>
            <a:endParaRPr lang="fr-FR" noProof="0" dirty="0"/>
          </a:p>
          <a:p>
            <a:r>
              <a:rPr lang="fr-FR" noProof="0" dirty="0"/>
              <a:t>Et on peut utiliser les résultats de ces tests pour améliorer la qualité de notre suite de tests, par exemple en ajoutent des tests ou cas manquants. </a:t>
            </a:r>
          </a:p>
          <a:p>
            <a:endParaRPr lang="en-US" dirty="0"/>
          </a:p>
        </p:txBody>
      </p:sp>
      <p:sp>
        <p:nvSpPr>
          <p:cNvPr id="4" name="Slide Number Placeholder 3">
            <a:extLst>
              <a:ext uri="{FF2B5EF4-FFF2-40B4-BE49-F238E27FC236}">
                <a16:creationId xmlns:a16="http://schemas.microsoft.com/office/drawing/2014/main" id="{1B79901B-34DC-F831-BC48-89E8FB6A86F1}"/>
              </a:ext>
            </a:extLst>
          </p:cNvPr>
          <p:cNvSpPr>
            <a:spLocks noGrp="1"/>
          </p:cNvSpPr>
          <p:nvPr>
            <p:ph type="sldNum" sz="quarter" idx="5"/>
          </p:nvPr>
        </p:nvSpPr>
        <p:spPr/>
        <p:txBody>
          <a:bodyPr/>
          <a:lstStyle/>
          <a:p>
            <a:fld id="{140C636C-A7A4-FA4B-AAA5-F014EC64C963}" type="slidenum">
              <a:rPr lang="en-US" smtClean="0"/>
              <a:t>3</a:t>
            </a:fld>
            <a:endParaRPr lang="en-US"/>
          </a:p>
        </p:txBody>
      </p:sp>
    </p:spTree>
    <p:extLst>
      <p:ext uri="{BB962C8B-B14F-4D97-AF65-F5344CB8AC3E}">
        <p14:creationId xmlns:p14="http://schemas.microsoft.com/office/powerpoint/2010/main" val="912665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9B0CE0-5571-C7EE-22D5-BC33C5E312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D75831-F268-2B10-7CC6-50135C259E2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04582E-44F0-F83B-5D3D-9CAA1E48AB60}"/>
              </a:ext>
            </a:extLst>
          </p:cNvPr>
          <p:cNvSpPr>
            <a:spLocks noGrp="1"/>
          </p:cNvSpPr>
          <p:nvPr>
            <p:ph type="body" idx="1"/>
          </p:nvPr>
        </p:nvSpPr>
        <p:spPr/>
        <p:txBody>
          <a:bodyPr/>
          <a:lstStyle/>
          <a:p>
            <a:r>
              <a:rPr lang="fr-FR" noProof="0" dirty="0"/>
              <a:t>Et un outil qui peut nous aider à faire ceci est Pit test.</a:t>
            </a:r>
          </a:p>
          <a:p>
            <a:endParaRPr lang="fr-FR" noProof="0" dirty="0"/>
          </a:p>
          <a:p>
            <a:r>
              <a:rPr lang="fr-FR" noProof="0" dirty="0"/>
              <a:t>Grosso modo, Pit test est un outil open-source pour exécuter les tests de mutation en Java. Il s'intègre avec des </a:t>
            </a:r>
            <a:r>
              <a:rPr lang="fr-FR" noProof="0" dirty="0" err="1"/>
              <a:t>build</a:t>
            </a:r>
            <a:r>
              <a:rPr lang="fr-FR" noProof="0" dirty="0"/>
              <a:t> </a:t>
            </a:r>
            <a:r>
              <a:rPr lang="fr-FR" noProof="0" dirty="0" err="1"/>
              <a:t>tools</a:t>
            </a:r>
            <a:r>
              <a:rPr lang="fr-FR" noProof="0" dirty="0"/>
              <a:t> comme Maven et </a:t>
            </a:r>
            <a:r>
              <a:rPr lang="fr-FR" noProof="0" dirty="0" err="1"/>
              <a:t>Gradle</a:t>
            </a:r>
            <a:r>
              <a:rPr lang="fr-FR" noProof="0" dirty="0"/>
              <a:t> comme un plugin, ce qui vous permette d'exécuter des tests de mutation directement à travers ces systèmes de </a:t>
            </a:r>
            <a:r>
              <a:rPr lang="fr-FR" noProof="0" dirty="0" err="1"/>
              <a:t>build</a:t>
            </a:r>
            <a:r>
              <a:rPr lang="fr-FR" noProof="0" dirty="0"/>
              <a:t>.</a:t>
            </a:r>
          </a:p>
          <a:p>
            <a:endParaRPr lang="fr-FR" noProof="0" dirty="0"/>
          </a:p>
          <a:p>
            <a:r>
              <a:rPr lang="fr-FR" noProof="0" dirty="0"/>
              <a:t>Actuellement, pit test fournis 29 catégories de mutateurs, qui est la transformation qui introduit le petit changement (mutation) dans votre code pour créer un « mutant ». Par exemple, parmi la catégorie arithmétique, si vous avez un + dans votre code, le mutateur va le changer en un - . </a:t>
            </a:r>
          </a:p>
          <a:p>
            <a:endParaRPr lang="fr-FR" noProof="0" dirty="0"/>
          </a:p>
          <a:p>
            <a:r>
              <a:rPr lang="fr-FR" noProof="0" dirty="0"/>
              <a:t>Vous pouvez trouver tous les mutateurs fournis par pit test au lien ici. </a:t>
            </a:r>
          </a:p>
        </p:txBody>
      </p:sp>
      <p:sp>
        <p:nvSpPr>
          <p:cNvPr id="4" name="Slide Number Placeholder 3">
            <a:extLst>
              <a:ext uri="{FF2B5EF4-FFF2-40B4-BE49-F238E27FC236}">
                <a16:creationId xmlns:a16="http://schemas.microsoft.com/office/drawing/2014/main" id="{13A395D2-3E80-2503-9991-A4EA52DEF3CE}"/>
              </a:ext>
            </a:extLst>
          </p:cNvPr>
          <p:cNvSpPr>
            <a:spLocks noGrp="1"/>
          </p:cNvSpPr>
          <p:nvPr>
            <p:ph type="sldNum" sz="quarter" idx="5"/>
          </p:nvPr>
        </p:nvSpPr>
        <p:spPr/>
        <p:txBody>
          <a:bodyPr/>
          <a:lstStyle/>
          <a:p>
            <a:fld id="{140C636C-A7A4-FA4B-AAA5-F014EC64C963}" type="slidenum">
              <a:rPr lang="en-US" smtClean="0"/>
              <a:t>4</a:t>
            </a:fld>
            <a:endParaRPr lang="en-US"/>
          </a:p>
        </p:txBody>
      </p:sp>
    </p:spTree>
    <p:extLst>
      <p:ext uri="{BB962C8B-B14F-4D97-AF65-F5344CB8AC3E}">
        <p14:creationId xmlns:p14="http://schemas.microsoft.com/office/powerpoint/2010/main" val="20526442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5A170-6BC4-9C5A-819E-C85B480CC3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696733-A06B-113F-5C65-69B2240584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5AAA2B-9E98-E888-A3DB-A69141CEF8D2}"/>
              </a:ext>
            </a:extLst>
          </p:cNvPr>
          <p:cNvSpPr>
            <a:spLocks noGrp="1"/>
          </p:cNvSpPr>
          <p:nvPr>
            <p:ph type="body" idx="1"/>
          </p:nvPr>
        </p:nvSpPr>
        <p:spPr/>
        <p:txBody>
          <a:bodyPr/>
          <a:lstStyle/>
          <a:p>
            <a:r>
              <a:rPr lang="fr-FR" noProof="0" dirty="0"/>
              <a:t>Pour le configurer en Java avec Maven, il faut ajouter le </a:t>
            </a:r>
            <a:r>
              <a:rPr lang="fr-FR" noProof="0" dirty="0" err="1"/>
              <a:t>pitest</a:t>
            </a:r>
            <a:r>
              <a:rPr lang="fr-FR" noProof="0" dirty="0"/>
              <a:t> plugin et le </a:t>
            </a:r>
            <a:r>
              <a:rPr lang="fr-FR" noProof="0" dirty="0" err="1"/>
              <a:t>Junit</a:t>
            </a:r>
            <a:r>
              <a:rPr lang="fr-FR" noProof="0" dirty="0"/>
              <a:t> 5 plugin pour </a:t>
            </a:r>
            <a:r>
              <a:rPr lang="fr-FR" noProof="0" dirty="0" err="1"/>
              <a:t>Pitest</a:t>
            </a:r>
            <a:r>
              <a:rPr lang="fr-FR" noProof="0" dirty="0"/>
              <a:t> dans vos </a:t>
            </a:r>
            <a:r>
              <a:rPr lang="fr-FR" noProof="0" dirty="0" err="1"/>
              <a:t>pom.xml</a:t>
            </a:r>
            <a:r>
              <a:rPr lang="fr-FR" noProof="0" dirty="0"/>
              <a:t> fichier. </a:t>
            </a:r>
          </a:p>
        </p:txBody>
      </p:sp>
      <p:sp>
        <p:nvSpPr>
          <p:cNvPr id="4" name="Slide Number Placeholder 3">
            <a:extLst>
              <a:ext uri="{FF2B5EF4-FFF2-40B4-BE49-F238E27FC236}">
                <a16:creationId xmlns:a16="http://schemas.microsoft.com/office/drawing/2014/main" id="{CFFFD20D-4E83-31E4-B2B0-09BF2A35FA02}"/>
              </a:ext>
            </a:extLst>
          </p:cNvPr>
          <p:cNvSpPr>
            <a:spLocks noGrp="1"/>
          </p:cNvSpPr>
          <p:nvPr>
            <p:ph type="sldNum" sz="quarter" idx="5"/>
          </p:nvPr>
        </p:nvSpPr>
        <p:spPr/>
        <p:txBody>
          <a:bodyPr/>
          <a:lstStyle/>
          <a:p>
            <a:fld id="{140C636C-A7A4-FA4B-AAA5-F014EC64C963}" type="slidenum">
              <a:rPr lang="en-US" smtClean="0"/>
              <a:t>5</a:t>
            </a:fld>
            <a:endParaRPr lang="en-US"/>
          </a:p>
        </p:txBody>
      </p:sp>
    </p:spTree>
    <p:extLst>
      <p:ext uri="{BB962C8B-B14F-4D97-AF65-F5344CB8AC3E}">
        <p14:creationId xmlns:p14="http://schemas.microsoft.com/office/powerpoint/2010/main" val="32968647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8421AB-18B1-9836-E5A7-D1544CF391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4314FB-AFCF-612C-CCD4-89CC68C941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E9ABB2-F314-75B4-5229-65679EA90419}"/>
              </a:ext>
            </a:extLst>
          </p:cNvPr>
          <p:cNvSpPr>
            <a:spLocks noGrp="1"/>
          </p:cNvSpPr>
          <p:nvPr>
            <p:ph type="body" idx="1"/>
          </p:nvPr>
        </p:nvSpPr>
        <p:spPr/>
        <p:txBody>
          <a:bodyPr/>
          <a:lstStyle/>
          <a:p>
            <a:r>
              <a:rPr lang="fr-FR" noProof="0" dirty="0"/>
              <a:t>Presque tous les exemples que j’ai </a:t>
            </a:r>
            <a:r>
              <a:rPr lang="fr-FR" noProof="0" dirty="0" err="1"/>
              <a:t>encontré</a:t>
            </a:r>
            <a:r>
              <a:rPr lang="fr-FR" noProof="0" dirty="0"/>
              <a:t> qui montraient comment Pit test fonctionne était des programmes qui simulé un calculatrice simple. Je trouvais cet exemple un peu ennuient  et je m’ai inspiré par mes deux chats pour créer un exemple pour montrer comment utiliser Pit test en simulant </a:t>
            </a:r>
            <a:r>
              <a:rPr lang="fr-FR" noProof="0" dirty="0" err="1"/>
              <a:t>nourriant</a:t>
            </a:r>
            <a:r>
              <a:rPr lang="fr-FR" noProof="0" dirty="0"/>
              <a:t> un chat. </a:t>
            </a:r>
          </a:p>
        </p:txBody>
      </p:sp>
      <p:sp>
        <p:nvSpPr>
          <p:cNvPr id="4" name="Slide Number Placeholder 3">
            <a:extLst>
              <a:ext uri="{FF2B5EF4-FFF2-40B4-BE49-F238E27FC236}">
                <a16:creationId xmlns:a16="http://schemas.microsoft.com/office/drawing/2014/main" id="{E75FCB6F-0E8E-85CD-F495-A026C5D38C29}"/>
              </a:ext>
            </a:extLst>
          </p:cNvPr>
          <p:cNvSpPr>
            <a:spLocks noGrp="1"/>
          </p:cNvSpPr>
          <p:nvPr>
            <p:ph type="sldNum" sz="quarter" idx="5"/>
          </p:nvPr>
        </p:nvSpPr>
        <p:spPr/>
        <p:txBody>
          <a:bodyPr/>
          <a:lstStyle/>
          <a:p>
            <a:fld id="{140C636C-A7A4-FA4B-AAA5-F014EC64C963}" type="slidenum">
              <a:rPr lang="en-US" smtClean="0"/>
              <a:t>6</a:t>
            </a:fld>
            <a:endParaRPr lang="en-US"/>
          </a:p>
        </p:txBody>
      </p:sp>
    </p:spTree>
    <p:extLst>
      <p:ext uri="{BB962C8B-B14F-4D97-AF65-F5344CB8AC3E}">
        <p14:creationId xmlns:p14="http://schemas.microsoft.com/office/powerpoint/2010/main" val="18784977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953080-3C3F-4F7E-2FCC-32FF790E0F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20DC91-A527-92B6-25C1-E03676D261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53DC6C-605A-8D18-E933-097DA9922BB6}"/>
              </a:ext>
            </a:extLst>
          </p:cNvPr>
          <p:cNvSpPr>
            <a:spLocks noGrp="1"/>
          </p:cNvSpPr>
          <p:nvPr>
            <p:ph type="body" idx="1"/>
          </p:nvPr>
        </p:nvSpPr>
        <p:spPr/>
        <p:txBody>
          <a:bodyPr/>
          <a:lstStyle/>
          <a:p>
            <a:r>
              <a:rPr lang="fr-CA" noProof="0" dirty="0"/>
              <a:t>Donc j’ai crée une classe simple, « chat », avec un constructeur.</a:t>
            </a:r>
          </a:p>
        </p:txBody>
      </p:sp>
      <p:sp>
        <p:nvSpPr>
          <p:cNvPr id="4" name="Slide Number Placeholder 3">
            <a:extLst>
              <a:ext uri="{FF2B5EF4-FFF2-40B4-BE49-F238E27FC236}">
                <a16:creationId xmlns:a16="http://schemas.microsoft.com/office/drawing/2014/main" id="{481B64E5-3C00-778C-B14F-0EA65F236966}"/>
              </a:ext>
            </a:extLst>
          </p:cNvPr>
          <p:cNvSpPr>
            <a:spLocks noGrp="1"/>
          </p:cNvSpPr>
          <p:nvPr>
            <p:ph type="sldNum" sz="quarter" idx="5"/>
          </p:nvPr>
        </p:nvSpPr>
        <p:spPr/>
        <p:txBody>
          <a:bodyPr/>
          <a:lstStyle/>
          <a:p>
            <a:fld id="{140C636C-A7A4-FA4B-AAA5-F014EC64C963}" type="slidenum">
              <a:rPr lang="en-US" smtClean="0"/>
              <a:t>7</a:t>
            </a:fld>
            <a:endParaRPr lang="en-US"/>
          </a:p>
        </p:txBody>
      </p:sp>
    </p:spTree>
    <p:extLst>
      <p:ext uri="{BB962C8B-B14F-4D97-AF65-F5344CB8AC3E}">
        <p14:creationId xmlns:p14="http://schemas.microsoft.com/office/powerpoint/2010/main" val="21639556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6DB8C6-2652-4593-D9CF-87AFC21C1E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AA2C98-97B7-32FA-01AF-C6ED7BCD4D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013538-823F-1703-E07D-982E12D1C7F7}"/>
              </a:ext>
            </a:extLst>
          </p:cNvPr>
          <p:cNvSpPr>
            <a:spLocks noGrp="1"/>
          </p:cNvSpPr>
          <p:nvPr>
            <p:ph type="body" idx="1"/>
          </p:nvPr>
        </p:nvSpPr>
        <p:spPr/>
        <p:txBody>
          <a:bodyPr/>
          <a:lstStyle/>
          <a:p>
            <a:r>
              <a:rPr lang="fr-FR" noProof="0" dirty="0"/>
              <a:t>Et une méthode qui nourrit un chat en prenant compte s’il a une préférence entre la nourriture sèche ou humide et qui prend en compte l’heure qu’il est nourri. </a:t>
            </a:r>
          </a:p>
          <a:p>
            <a:endParaRPr lang="fr-FR" noProof="0" dirty="0"/>
          </a:p>
          <a:p>
            <a:r>
              <a:rPr lang="fr-FR" noProof="0" dirty="0"/>
              <a:t>Si le chat est nourri la bonne nourriture à la bonne heure, il n’a plus faim. Mais si le chat était nourri la mauvaise nourriture et/ou à la mauvaise heure, il a toujours faim.</a:t>
            </a:r>
          </a:p>
        </p:txBody>
      </p:sp>
      <p:sp>
        <p:nvSpPr>
          <p:cNvPr id="4" name="Slide Number Placeholder 3">
            <a:extLst>
              <a:ext uri="{FF2B5EF4-FFF2-40B4-BE49-F238E27FC236}">
                <a16:creationId xmlns:a16="http://schemas.microsoft.com/office/drawing/2014/main" id="{559A607C-2927-5BEE-314C-6EDC6D96EE5F}"/>
              </a:ext>
            </a:extLst>
          </p:cNvPr>
          <p:cNvSpPr>
            <a:spLocks noGrp="1"/>
          </p:cNvSpPr>
          <p:nvPr>
            <p:ph type="sldNum" sz="quarter" idx="5"/>
          </p:nvPr>
        </p:nvSpPr>
        <p:spPr/>
        <p:txBody>
          <a:bodyPr/>
          <a:lstStyle/>
          <a:p>
            <a:fld id="{140C636C-A7A4-FA4B-AAA5-F014EC64C963}" type="slidenum">
              <a:rPr lang="en-US" smtClean="0"/>
              <a:t>8</a:t>
            </a:fld>
            <a:endParaRPr lang="en-US"/>
          </a:p>
        </p:txBody>
      </p:sp>
    </p:spTree>
    <p:extLst>
      <p:ext uri="{BB962C8B-B14F-4D97-AF65-F5344CB8AC3E}">
        <p14:creationId xmlns:p14="http://schemas.microsoft.com/office/powerpoint/2010/main" val="580448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123A44-F8C7-E772-5325-21DEDD1057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27AE9E-987E-9EC5-DE7F-780DFC902C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1BA51E-5E32-50F3-D799-77323D689527}"/>
              </a:ext>
            </a:extLst>
          </p:cNvPr>
          <p:cNvSpPr>
            <a:spLocks noGrp="1"/>
          </p:cNvSpPr>
          <p:nvPr>
            <p:ph type="body" idx="1"/>
          </p:nvPr>
        </p:nvSpPr>
        <p:spPr/>
        <p:txBody>
          <a:bodyPr/>
          <a:lstStyle/>
          <a:p>
            <a:r>
              <a:rPr lang="fr-FR" noProof="0" dirty="0"/>
              <a:t>Pour tester cette classe, on a seulement trois tests simples. Le premier vérifie que le chat était nourri correctement et les autres vérifient que le chat ne peut pas être nourri avec de la nourriture imaginaire (c’est-à-dire avec des strings nulles).</a:t>
            </a:r>
          </a:p>
        </p:txBody>
      </p:sp>
      <p:sp>
        <p:nvSpPr>
          <p:cNvPr id="4" name="Slide Number Placeholder 3">
            <a:extLst>
              <a:ext uri="{FF2B5EF4-FFF2-40B4-BE49-F238E27FC236}">
                <a16:creationId xmlns:a16="http://schemas.microsoft.com/office/drawing/2014/main" id="{C7E407E1-F360-88D0-0181-45586D9F38D7}"/>
              </a:ext>
            </a:extLst>
          </p:cNvPr>
          <p:cNvSpPr>
            <a:spLocks noGrp="1"/>
          </p:cNvSpPr>
          <p:nvPr>
            <p:ph type="sldNum" sz="quarter" idx="5"/>
          </p:nvPr>
        </p:nvSpPr>
        <p:spPr/>
        <p:txBody>
          <a:bodyPr/>
          <a:lstStyle/>
          <a:p>
            <a:fld id="{140C636C-A7A4-FA4B-AAA5-F014EC64C963}" type="slidenum">
              <a:rPr lang="en-US" smtClean="0"/>
              <a:t>9</a:t>
            </a:fld>
            <a:endParaRPr lang="en-US"/>
          </a:p>
        </p:txBody>
      </p:sp>
    </p:spTree>
    <p:extLst>
      <p:ext uri="{BB962C8B-B14F-4D97-AF65-F5344CB8AC3E}">
        <p14:creationId xmlns:p14="http://schemas.microsoft.com/office/powerpoint/2010/main" val="2503885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AAE03-FDC7-0820-7F14-31D794DC67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26547B-F68B-3454-7BF6-08F604AA8D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B0A77B-1CEB-8D48-CF5F-7CF835329FED}"/>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5" name="Footer Placeholder 4">
            <a:extLst>
              <a:ext uri="{FF2B5EF4-FFF2-40B4-BE49-F238E27FC236}">
                <a16:creationId xmlns:a16="http://schemas.microsoft.com/office/drawing/2014/main" id="{B79E7812-BB3F-019B-82BB-00E8FC4072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4D6FED-C3EE-4E3E-C361-365142502F77}"/>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25094257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B764A-F716-D1AB-CA0D-36A4D87A074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9E527B-771F-D342-E1C6-7FA1E5F80DA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3AB9AE-E982-0C6D-E639-78A3C00BCAE7}"/>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5" name="Footer Placeholder 4">
            <a:extLst>
              <a:ext uri="{FF2B5EF4-FFF2-40B4-BE49-F238E27FC236}">
                <a16:creationId xmlns:a16="http://schemas.microsoft.com/office/drawing/2014/main" id="{B2ADD456-155F-5C57-D1AB-F01C484012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183D3-FDD4-FF48-C863-2347995BA6A6}"/>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2554200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BE3978-FEB9-5325-2F9D-72BA7C8042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36642F-CBBF-ABA3-5E4E-17C7C913992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280FE7-755C-BE91-2A0B-85F2A79603B0}"/>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5" name="Footer Placeholder 4">
            <a:extLst>
              <a:ext uri="{FF2B5EF4-FFF2-40B4-BE49-F238E27FC236}">
                <a16:creationId xmlns:a16="http://schemas.microsoft.com/office/drawing/2014/main" id="{75C9B657-5CA3-3C0F-B9B7-D8C569592B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79A661-CE67-44E0-73BC-1857D593866F}"/>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511178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DD0C8-9708-4ABB-62E4-7AA14FB875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9BAE09-0385-44BC-9038-F04F8F266C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CECB40-97CE-38F5-998C-23F7C4E9ECC1}"/>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5" name="Footer Placeholder 4">
            <a:extLst>
              <a:ext uri="{FF2B5EF4-FFF2-40B4-BE49-F238E27FC236}">
                <a16:creationId xmlns:a16="http://schemas.microsoft.com/office/drawing/2014/main" id="{B58167E1-41B3-5E5A-758A-31C368B84F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9C408D-23FD-95ED-58CE-646A4EA0B3CC}"/>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1174857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0F7D7-5137-2B6A-2B76-64BD27204E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A5157B-BE0E-5207-36F0-E995294364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6CE9A3-8959-4367-5105-ED4473415830}"/>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5" name="Footer Placeholder 4">
            <a:extLst>
              <a:ext uri="{FF2B5EF4-FFF2-40B4-BE49-F238E27FC236}">
                <a16:creationId xmlns:a16="http://schemas.microsoft.com/office/drawing/2014/main" id="{5DD987F5-FF11-EAD5-5A53-53E8D95B51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0487F1-3500-9653-3F3F-7A380C585525}"/>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1394890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74B4C-5394-A165-F330-05A90070FA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FD542C-9336-73E5-746A-4684E90B062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19F719-1148-11C7-50D8-70A77A59DD6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F69702C-B965-86ED-D60F-B7F140016CC8}"/>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6" name="Footer Placeholder 5">
            <a:extLst>
              <a:ext uri="{FF2B5EF4-FFF2-40B4-BE49-F238E27FC236}">
                <a16:creationId xmlns:a16="http://schemas.microsoft.com/office/drawing/2014/main" id="{2C7E0912-10B7-FB5F-7127-D1E4186BC2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7E452B-77EA-0C9A-CBA9-9A19E45E90B1}"/>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3611581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751DE-1E8D-3C4D-88BA-1EBB8B099DF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ACA80D5-07E1-86AC-ACFF-25D33AB8B5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B6653CF-123D-632B-277A-CA1900CE176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5A224E4-2369-21DF-9E97-8AB9579F9F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645641-34E9-C5E7-D732-C2ADAA759A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BB23D4F-DC6A-8DBA-3F84-53BEF0D09486}"/>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8" name="Footer Placeholder 7">
            <a:extLst>
              <a:ext uri="{FF2B5EF4-FFF2-40B4-BE49-F238E27FC236}">
                <a16:creationId xmlns:a16="http://schemas.microsoft.com/office/drawing/2014/main" id="{403B3F11-FE58-1ABF-8A68-D4EBA3F6B3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D8E8922-3DF8-07C3-C84F-8CF0B2FAFFF1}"/>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681551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B72E8-39A9-EA82-BD65-B1CCBE4BF1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A58EE3-4EA7-E160-1EC2-708DE2D78047}"/>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4" name="Footer Placeholder 3">
            <a:extLst>
              <a:ext uri="{FF2B5EF4-FFF2-40B4-BE49-F238E27FC236}">
                <a16:creationId xmlns:a16="http://schemas.microsoft.com/office/drawing/2014/main" id="{A4C4342B-06A5-E0A4-87FC-56C27E053B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D682D91-7731-F0DB-7619-81F7C58DD8AF}"/>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2800476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714365-CBAE-D7A3-A7F4-EFF865F97866}"/>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3" name="Footer Placeholder 2">
            <a:extLst>
              <a:ext uri="{FF2B5EF4-FFF2-40B4-BE49-F238E27FC236}">
                <a16:creationId xmlns:a16="http://schemas.microsoft.com/office/drawing/2014/main" id="{18A9FEC1-E72D-3AA4-5645-9A0CC8B5D4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BDEF9F5-E323-576D-0A09-7447A73CBDAD}"/>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454762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B51EC-39E5-8F73-B586-1975584864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24FBFA-7180-44DC-E19C-F4E1BF1275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653710A-180F-C66B-F540-0AA93FC0E4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49EC51-5206-B0D2-12CF-4C2522DFD804}"/>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6" name="Footer Placeholder 5">
            <a:extLst>
              <a:ext uri="{FF2B5EF4-FFF2-40B4-BE49-F238E27FC236}">
                <a16:creationId xmlns:a16="http://schemas.microsoft.com/office/drawing/2014/main" id="{5B8E1A1C-3BC9-601C-AC4E-3ECD12D2D1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7753A3-23E5-1959-6879-E11F6721A12C}"/>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3937145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69103-E416-DBB1-E2DF-30949B9A3E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19ADFFE-6AD4-F6A8-2E4A-7C1C56FE37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0D9F8C8-62CE-02B9-63AA-C1BC7DC171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5A61D-814C-00C3-2F06-C799A6CD5323}"/>
              </a:ext>
            </a:extLst>
          </p:cNvPr>
          <p:cNvSpPr>
            <a:spLocks noGrp="1"/>
          </p:cNvSpPr>
          <p:nvPr>
            <p:ph type="dt" sz="half" idx="10"/>
          </p:nvPr>
        </p:nvSpPr>
        <p:spPr/>
        <p:txBody>
          <a:bodyPr/>
          <a:lstStyle/>
          <a:p>
            <a:fld id="{F0071035-8AEB-3948-A07C-A348F7278317}" type="datetimeFigureOut">
              <a:rPr lang="en-US" smtClean="0"/>
              <a:t>10/6/24</a:t>
            </a:fld>
            <a:endParaRPr lang="en-US"/>
          </a:p>
        </p:txBody>
      </p:sp>
      <p:sp>
        <p:nvSpPr>
          <p:cNvPr id="6" name="Footer Placeholder 5">
            <a:extLst>
              <a:ext uri="{FF2B5EF4-FFF2-40B4-BE49-F238E27FC236}">
                <a16:creationId xmlns:a16="http://schemas.microsoft.com/office/drawing/2014/main" id="{9B7A1453-3FA8-EE42-BB1E-D1589070E4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E06AB6-0D93-3979-97CF-54602CB0EBA6}"/>
              </a:ext>
            </a:extLst>
          </p:cNvPr>
          <p:cNvSpPr>
            <a:spLocks noGrp="1"/>
          </p:cNvSpPr>
          <p:nvPr>
            <p:ph type="sldNum" sz="quarter" idx="12"/>
          </p:nvPr>
        </p:nvSpPr>
        <p:spPr/>
        <p:txBody>
          <a:bodyPr/>
          <a:lstStyle/>
          <a:p>
            <a:fld id="{6E61519B-233E-1244-AFC8-D65987649474}" type="slidenum">
              <a:rPr lang="en-US" smtClean="0"/>
              <a:t>‹#›</a:t>
            </a:fld>
            <a:endParaRPr lang="en-US"/>
          </a:p>
        </p:txBody>
      </p:sp>
    </p:spTree>
    <p:extLst>
      <p:ext uri="{BB962C8B-B14F-4D97-AF65-F5344CB8AC3E}">
        <p14:creationId xmlns:p14="http://schemas.microsoft.com/office/powerpoint/2010/main" val="2886533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1666F4-F19E-8A07-8702-6EBCC18C05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7A5FCB-5CDA-C5CD-E847-DAE3CFA5A8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C9200C-CA37-EFD3-03EE-F0CD1254EB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071035-8AEB-3948-A07C-A348F7278317}" type="datetimeFigureOut">
              <a:rPr lang="en-US" smtClean="0"/>
              <a:t>10/6/24</a:t>
            </a:fld>
            <a:endParaRPr lang="en-US"/>
          </a:p>
        </p:txBody>
      </p:sp>
      <p:sp>
        <p:nvSpPr>
          <p:cNvPr id="5" name="Footer Placeholder 4">
            <a:extLst>
              <a:ext uri="{FF2B5EF4-FFF2-40B4-BE49-F238E27FC236}">
                <a16:creationId xmlns:a16="http://schemas.microsoft.com/office/drawing/2014/main" id="{C8457833-CF45-9D70-7CA5-00A3F7A0CF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ED9AE50-BEDE-E9C5-5877-D09D9C755B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61519B-233E-1244-AFC8-D65987649474}" type="slidenum">
              <a:rPr lang="en-US" smtClean="0"/>
              <a:t>‹#›</a:t>
            </a:fld>
            <a:endParaRPr lang="en-US"/>
          </a:p>
        </p:txBody>
      </p:sp>
    </p:spTree>
    <p:extLst>
      <p:ext uri="{BB962C8B-B14F-4D97-AF65-F5344CB8AC3E}">
        <p14:creationId xmlns:p14="http://schemas.microsoft.com/office/powerpoint/2010/main" val="34267684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hyperlink" Target="https://www.oracle.com/corporate/features/mutation-testing.html" TargetMode="Externa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www.grazitti.com/resource/articles/mutation-testing-enhancing-software-quality-and-reliability/"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pitest.org/quickstart/mutators/"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6E47FE40-F70B-4BF4-9CEA-F14800A6A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78826778-2F54-4F8E-BA27-C95E488D33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483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0C7FA1-B7C8-E517-9704-406AB48FB5A1}"/>
              </a:ext>
            </a:extLst>
          </p:cNvPr>
          <p:cNvSpPr>
            <a:spLocks noGrp="1"/>
          </p:cNvSpPr>
          <p:nvPr>
            <p:ph type="ctrTitle"/>
          </p:nvPr>
        </p:nvSpPr>
        <p:spPr>
          <a:xfrm>
            <a:off x="1001676" y="1259958"/>
            <a:ext cx="3444948" cy="2481729"/>
          </a:xfrm>
        </p:spPr>
        <p:txBody>
          <a:bodyPr anchor="b">
            <a:normAutofit/>
          </a:bodyPr>
          <a:lstStyle/>
          <a:p>
            <a:r>
              <a:rPr lang="en-US" sz="3200" noProof="0" dirty="0">
                <a:solidFill>
                  <a:srgbClr val="595959"/>
                </a:solidFill>
              </a:rPr>
              <a:t>Tests de mutation </a:t>
            </a:r>
            <a:r>
              <a:rPr lang="en-US" sz="3200" noProof="0" dirty="0" err="1">
                <a:solidFill>
                  <a:srgbClr val="595959"/>
                </a:solidFill>
              </a:rPr>
              <a:t>en</a:t>
            </a:r>
            <a:r>
              <a:rPr lang="en-US" sz="3200" noProof="0" dirty="0">
                <a:solidFill>
                  <a:srgbClr val="595959"/>
                </a:solidFill>
              </a:rPr>
              <a:t> Java avec </a:t>
            </a:r>
            <a:r>
              <a:rPr lang="en-US" sz="3200" noProof="0" dirty="0" err="1">
                <a:solidFill>
                  <a:srgbClr val="595959"/>
                </a:solidFill>
              </a:rPr>
              <a:t>pitest</a:t>
            </a:r>
            <a:endParaRPr lang="en-US" sz="3200" noProof="0" dirty="0">
              <a:solidFill>
                <a:srgbClr val="595959"/>
              </a:solidFill>
            </a:endParaRPr>
          </a:p>
        </p:txBody>
      </p:sp>
      <p:sp>
        <p:nvSpPr>
          <p:cNvPr id="3" name="Subtitle 2">
            <a:extLst>
              <a:ext uri="{FF2B5EF4-FFF2-40B4-BE49-F238E27FC236}">
                <a16:creationId xmlns:a16="http://schemas.microsoft.com/office/drawing/2014/main" id="{94CCCC0B-BD56-19CA-B4FD-DC3C4D193B33}"/>
              </a:ext>
            </a:extLst>
          </p:cNvPr>
          <p:cNvSpPr>
            <a:spLocks noGrp="1"/>
          </p:cNvSpPr>
          <p:nvPr>
            <p:ph type="subTitle" idx="1"/>
          </p:nvPr>
        </p:nvSpPr>
        <p:spPr>
          <a:xfrm>
            <a:off x="1182429" y="4046453"/>
            <a:ext cx="3083442" cy="1785506"/>
          </a:xfrm>
        </p:spPr>
        <p:txBody>
          <a:bodyPr anchor="t">
            <a:normAutofit/>
          </a:bodyPr>
          <a:lstStyle/>
          <a:p>
            <a:r>
              <a:rPr lang="en-US" sz="1400" noProof="0">
                <a:solidFill>
                  <a:srgbClr val="595959"/>
                </a:solidFill>
              </a:rPr>
              <a:t>Brittany Curry-Sharples</a:t>
            </a:r>
          </a:p>
        </p:txBody>
      </p:sp>
      <p:pic>
        <p:nvPicPr>
          <p:cNvPr id="5" name="Picture 4" descr="A black background with a black square&#10;&#10;Description automatically generated with medium confidence">
            <a:extLst>
              <a:ext uri="{FF2B5EF4-FFF2-40B4-BE49-F238E27FC236}">
                <a16:creationId xmlns:a16="http://schemas.microsoft.com/office/drawing/2014/main" id="{9E80DAF2-077F-6D9D-3945-F01674ADE0D7}"/>
              </a:ext>
            </a:extLst>
          </p:cNvPr>
          <p:cNvPicPr>
            <a:picLocks noChangeAspect="1"/>
          </p:cNvPicPr>
          <p:nvPr/>
        </p:nvPicPr>
        <p:blipFill>
          <a:blip r:embed="rId3"/>
          <a:stretch>
            <a:fillRect/>
          </a:stretch>
        </p:blipFill>
        <p:spPr>
          <a:xfrm>
            <a:off x="6810935" y="1392995"/>
            <a:ext cx="4018430" cy="4072009"/>
          </a:xfrm>
          <a:prstGeom prst="rect">
            <a:avLst/>
          </a:prstGeom>
        </p:spPr>
      </p:pic>
    </p:spTree>
    <p:extLst>
      <p:ext uri="{BB962C8B-B14F-4D97-AF65-F5344CB8AC3E}">
        <p14:creationId xmlns:p14="http://schemas.microsoft.com/office/powerpoint/2010/main" val="3325381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6BD480B-8A4D-4134-3C5C-D77E238F097E}"/>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8416F64-36A2-3BBB-E7BE-1F31CB7DC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13BE11E4-7F7C-19BA-C436-929903B58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2" name="Group 1">
            <a:extLst>
              <a:ext uri="{FF2B5EF4-FFF2-40B4-BE49-F238E27FC236}">
                <a16:creationId xmlns:a16="http://schemas.microsoft.com/office/drawing/2014/main" id="{9D6BEBF9-79FF-F051-C697-21DB889A8399}"/>
              </a:ext>
            </a:extLst>
          </p:cNvPr>
          <p:cNvGrpSpPr/>
          <p:nvPr/>
        </p:nvGrpSpPr>
        <p:grpSpPr>
          <a:xfrm>
            <a:off x="1632983" y="5724319"/>
            <a:ext cx="8926034" cy="913953"/>
            <a:chOff x="840767" y="3544317"/>
            <a:chExt cx="8454068" cy="913953"/>
          </a:xfrm>
        </p:grpSpPr>
        <p:sp>
          <p:nvSpPr>
            <p:cNvPr id="3" name="Freeform 2">
              <a:extLst>
                <a:ext uri="{FF2B5EF4-FFF2-40B4-BE49-F238E27FC236}">
                  <a16:creationId xmlns:a16="http://schemas.microsoft.com/office/drawing/2014/main" id="{05DD8723-B65E-E8BE-E4A8-158C893E3CF3}"/>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4" name="Freeform 3">
              <a:extLst>
                <a:ext uri="{FF2B5EF4-FFF2-40B4-BE49-F238E27FC236}">
                  <a16:creationId xmlns:a16="http://schemas.microsoft.com/office/drawing/2014/main" id="{A1131286-6B4F-C499-C7F1-DBBD90D96632}"/>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5" name="Freeform 4">
              <a:extLst>
                <a:ext uri="{FF2B5EF4-FFF2-40B4-BE49-F238E27FC236}">
                  <a16:creationId xmlns:a16="http://schemas.microsoft.com/office/drawing/2014/main" id="{CDE9DDE4-11E1-BCF9-C878-38FBBD519B6F}"/>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6" name="Freeform 5">
              <a:extLst>
                <a:ext uri="{FF2B5EF4-FFF2-40B4-BE49-F238E27FC236}">
                  <a16:creationId xmlns:a16="http://schemas.microsoft.com/office/drawing/2014/main" id="{A10FB01F-13BB-E262-EFFF-EEEB72C71505}"/>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9" name="Picture 8" descr="A screenshot of a computer program&#10;&#10;Description automatically generated">
            <a:extLst>
              <a:ext uri="{FF2B5EF4-FFF2-40B4-BE49-F238E27FC236}">
                <a16:creationId xmlns:a16="http://schemas.microsoft.com/office/drawing/2014/main" id="{D0430B4D-20B0-DB0B-DBD3-162A4CEA1398}"/>
              </a:ext>
            </a:extLst>
          </p:cNvPr>
          <p:cNvPicPr>
            <a:picLocks noChangeAspect="1"/>
          </p:cNvPicPr>
          <p:nvPr/>
        </p:nvPicPr>
        <p:blipFill>
          <a:blip r:embed="rId3">
            <a:alphaModFix amt="50000"/>
          </a:blip>
          <a:stretch>
            <a:fillRect/>
          </a:stretch>
        </p:blipFill>
        <p:spPr>
          <a:xfrm>
            <a:off x="2209800" y="803388"/>
            <a:ext cx="7772400" cy="4803343"/>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4C9B03D6-E6AC-F9DA-B6A5-F405E7F21DBF}"/>
              </a:ext>
            </a:extLst>
          </p:cNvPr>
          <p:cNvPicPr>
            <a:picLocks noChangeAspect="1"/>
          </p:cNvPicPr>
          <p:nvPr/>
        </p:nvPicPr>
        <p:blipFill>
          <a:blip r:embed="rId4"/>
          <a:stretch>
            <a:fillRect/>
          </a:stretch>
        </p:blipFill>
        <p:spPr>
          <a:xfrm>
            <a:off x="551693" y="2497849"/>
            <a:ext cx="11088614" cy="1862302"/>
          </a:xfrm>
          <a:prstGeom prst="rect">
            <a:avLst/>
          </a:prstGeom>
        </p:spPr>
      </p:pic>
    </p:spTree>
    <p:extLst>
      <p:ext uri="{BB962C8B-B14F-4D97-AF65-F5344CB8AC3E}">
        <p14:creationId xmlns:p14="http://schemas.microsoft.com/office/powerpoint/2010/main" val="630975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3CE684E-5B9F-D82C-3615-20B9F8E99776}"/>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A1F452F9-8671-5E19-9670-372AB304F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6EABDEA0-2950-DD7A-0F99-3455CAB0E8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7" name="Group 6">
            <a:extLst>
              <a:ext uri="{FF2B5EF4-FFF2-40B4-BE49-F238E27FC236}">
                <a16:creationId xmlns:a16="http://schemas.microsoft.com/office/drawing/2014/main" id="{35D3EF3D-3149-AAD5-3B71-5BC3C3CF1B9C}"/>
              </a:ext>
            </a:extLst>
          </p:cNvPr>
          <p:cNvGrpSpPr/>
          <p:nvPr/>
        </p:nvGrpSpPr>
        <p:grpSpPr>
          <a:xfrm>
            <a:off x="1632983" y="5724319"/>
            <a:ext cx="8926034" cy="913953"/>
            <a:chOff x="840767" y="3544317"/>
            <a:chExt cx="8454068" cy="913953"/>
          </a:xfrm>
        </p:grpSpPr>
        <p:sp>
          <p:nvSpPr>
            <p:cNvPr id="8" name="Freeform 7">
              <a:extLst>
                <a:ext uri="{FF2B5EF4-FFF2-40B4-BE49-F238E27FC236}">
                  <a16:creationId xmlns:a16="http://schemas.microsoft.com/office/drawing/2014/main" id="{1C9D3F32-A6E3-327F-099D-C102037E7F51}"/>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9" name="Freeform 8">
              <a:extLst>
                <a:ext uri="{FF2B5EF4-FFF2-40B4-BE49-F238E27FC236}">
                  <a16:creationId xmlns:a16="http://schemas.microsoft.com/office/drawing/2014/main" id="{FA01BCDA-A2BF-1966-8206-706FDE5EF2E8}"/>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10" name="Freeform 9">
              <a:extLst>
                <a:ext uri="{FF2B5EF4-FFF2-40B4-BE49-F238E27FC236}">
                  <a16:creationId xmlns:a16="http://schemas.microsoft.com/office/drawing/2014/main" id="{0BE611E3-DE5F-041B-FBFB-83887CDE3182}"/>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11" name="Freeform 10">
              <a:extLst>
                <a:ext uri="{FF2B5EF4-FFF2-40B4-BE49-F238E27FC236}">
                  <a16:creationId xmlns:a16="http://schemas.microsoft.com/office/drawing/2014/main" id="{93C0098B-572F-9E85-9A79-87957198FCB6}"/>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2" name="Picture 1">
            <a:extLst>
              <a:ext uri="{FF2B5EF4-FFF2-40B4-BE49-F238E27FC236}">
                <a16:creationId xmlns:a16="http://schemas.microsoft.com/office/drawing/2014/main" id="{1AE415C0-34AF-B58D-E790-0555D9CBCF72}"/>
              </a:ext>
            </a:extLst>
          </p:cNvPr>
          <p:cNvPicPr>
            <a:picLocks noChangeAspect="1"/>
          </p:cNvPicPr>
          <p:nvPr/>
        </p:nvPicPr>
        <p:blipFill>
          <a:blip r:embed="rId3"/>
          <a:stretch>
            <a:fillRect/>
          </a:stretch>
        </p:blipFill>
        <p:spPr>
          <a:xfrm>
            <a:off x="3642300" y="1459114"/>
            <a:ext cx="4666155" cy="3491891"/>
          </a:xfrm>
          <a:prstGeom prst="rect">
            <a:avLst/>
          </a:prstGeom>
        </p:spPr>
      </p:pic>
    </p:spTree>
    <p:extLst>
      <p:ext uri="{BB962C8B-B14F-4D97-AF65-F5344CB8AC3E}">
        <p14:creationId xmlns:p14="http://schemas.microsoft.com/office/powerpoint/2010/main" val="951178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095553-0224-1A54-3F3A-80FB68261712}"/>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F63406A9-D500-E27F-B84F-1E7A7D86CD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3187E2D8-D6DD-3A02-D0C5-775EE9B83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7" name="Group 6">
            <a:extLst>
              <a:ext uri="{FF2B5EF4-FFF2-40B4-BE49-F238E27FC236}">
                <a16:creationId xmlns:a16="http://schemas.microsoft.com/office/drawing/2014/main" id="{419E6162-6A1D-E3E1-43A6-9C3E21C9E70D}"/>
              </a:ext>
            </a:extLst>
          </p:cNvPr>
          <p:cNvGrpSpPr/>
          <p:nvPr/>
        </p:nvGrpSpPr>
        <p:grpSpPr>
          <a:xfrm>
            <a:off x="1632983" y="5724319"/>
            <a:ext cx="8926034" cy="913953"/>
            <a:chOff x="840767" y="3544317"/>
            <a:chExt cx="8454068" cy="913953"/>
          </a:xfrm>
        </p:grpSpPr>
        <p:sp>
          <p:nvSpPr>
            <p:cNvPr id="8" name="Freeform 7">
              <a:extLst>
                <a:ext uri="{FF2B5EF4-FFF2-40B4-BE49-F238E27FC236}">
                  <a16:creationId xmlns:a16="http://schemas.microsoft.com/office/drawing/2014/main" id="{74B45A3B-E900-37C5-A1DD-5C2575B5B696}"/>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9" name="Freeform 8">
              <a:extLst>
                <a:ext uri="{FF2B5EF4-FFF2-40B4-BE49-F238E27FC236}">
                  <a16:creationId xmlns:a16="http://schemas.microsoft.com/office/drawing/2014/main" id="{6DFF64C6-B273-DB40-093E-D2CF73E426CC}"/>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10" name="Freeform 9">
              <a:extLst>
                <a:ext uri="{FF2B5EF4-FFF2-40B4-BE49-F238E27FC236}">
                  <a16:creationId xmlns:a16="http://schemas.microsoft.com/office/drawing/2014/main" id="{F4EEBFB0-CB01-C24A-FEE7-6B9827907D36}"/>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11" name="Freeform 10">
              <a:extLst>
                <a:ext uri="{FF2B5EF4-FFF2-40B4-BE49-F238E27FC236}">
                  <a16:creationId xmlns:a16="http://schemas.microsoft.com/office/drawing/2014/main" id="{6B333255-BCC3-B258-5334-361FBBE555CF}"/>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13" name="Picture 12">
            <a:extLst>
              <a:ext uri="{FF2B5EF4-FFF2-40B4-BE49-F238E27FC236}">
                <a16:creationId xmlns:a16="http://schemas.microsoft.com/office/drawing/2014/main" id="{912656D1-F100-6A16-F4E7-1C720AC8C89D}"/>
              </a:ext>
            </a:extLst>
          </p:cNvPr>
          <p:cNvPicPr>
            <a:picLocks noChangeAspect="1"/>
          </p:cNvPicPr>
          <p:nvPr/>
        </p:nvPicPr>
        <p:blipFill>
          <a:blip r:embed="rId3"/>
          <a:stretch>
            <a:fillRect/>
          </a:stretch>
        </p:blipFill>
        <p:spPr>
          <a:xfrm>
            <a:off x="808980" y="1258235"/>
            <a:ext cx="10602310" cy="452715"/>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E715D58A-E456-44FB-12BD-8631CA751DE2}"/>
              </a:ext>
            </a:extLst>
          </p:cNvPr>
          <p:cNvPicPr>
            <a:picLocks noChangeAspect="1"/>
          </p:cNvPicPr>
          <p:nvPr/>
        </p:nvPicPr>
        <p:blipFill>
          <a:blip r:embed="rId4"/>
          <a:stretch>
            <a:fillRect/>
          </a:stretch>
        </p:blipFill>
        <p:spPr>
          <a:xfrm>
            <a:off x="4279900" y="2220314"/>
            <a:ext cx="3632200" cy="3048000"/>
          </a:xfrm>
          <a:prstGeom prst="rect">
            <a:avLst/>
          </a:prstGeom>
        </p:spPr>
      </p:pic>
    </p:spTree>
    <p:extLst>
      <p:ext uri="{BB962C8B-B14F-4D97-AF65-F5344CB8AC3E}">
        <p14:creationId xmlns:p14="http://schemas.microsoft.com/office/powerpoint/2010/main" val="25393434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66D9E21-FB74-404D-B8AE-E7D9138F3C87}"/>
              </a:ext>
            </a:extLst>
          </p:cNvPr>
          <p:cNvGrpSpPr/>
          <p:nvPr/>
        </p:nvGrpSpPr>
        <p:grpSpPr>
          <a:xfrm>
            <a:off x="1632983" y="5724319"/>
            <a:ext cx="8926034" cy="913953"/>
            <a:chOff x="840767" y="3544317"/>
            <a:chExt cx="8454068" cy="913953"/>
          </a:xfrm>
        </p:grpSpPr>
        <p:sp>
          <p:nvSpPr>
            <p:cNvPr id="5" name="Freeform 4">
              <a:extLst>
                <a:ext uri="{FF2B5EF4-FFF2-40B4-BE49-F238E27FC236}">
                  <a16:creationId xmlns:a16="http://schemas.microsoft.com/office/drawing/2014/main" id="{E65955E9-3A68-263F-A9ED-3C79473A2438}"/>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6" name="Freeform 5">
              <a:extLst>
                <a:ext uri="{FF2B5EF4-FFF2-40B4-BE49-F238E27FC236}">
                  <a16:creationId xmlns:a16="http://schemas.microsoft.com/office/drawing/2014/main" id="{466D6A84-7A98-6402-DEDD-BE69F86AB20B}"/>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7" name="Freeform 6">
              <a:extLst>
                <a:ext uri="{FF2B5EF4-FFF2-40B4-BE49-F238E27FC236}">
                  <a16:creationId xmlns:a16="http://schemas.microsoft.com/office/drawing/2014/main" id="{13B6E5E2-A6E4-FF6E-2A0A-54629A1C3647}"/>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8" name="Freeform 7">
              <a:extLst>
                <a:ext uri="{FF2B5EF4-FFF2-40B4-BE49-F238E27FC236}">
                  <a16:creationId xmlns:a16="http://schemas.microsoft.com/office/drawing/2014/main" id="{4797D179-3DC2-194F-37F6-FBC52554F32B}"/>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12" name="Picture 11" descr="A screenshot of a computer program&#10;&#10;Description automatically generated">
            <a:extLst>
              <a:ext uri="{FF2B5EF4-FFF2-40B4-BE49-F238E27FC236}">
                <a16:creationId xmlns:a16="http://schemas.microsoft.com/office/drawing/2014/main" id="{6A2C931D-ABA7-06D8-BB77-0A068E73C2E6}"/>
              </a:ext>
            </a:extLst>
          </p:cNvPr>
          <p:cNvPicPr>
            <a:picLocks noChangeAspect="1"/>
          </p:cNvPicPr>
          <p:nvPr/>
        </p:nvPicPr>
        <p:blipFill>
          <a:blip r:embed="rId3"/>
          <a:stretch>
            <a:fillRect/>
          </a:stretch>
        </p:blipFill>
        <p:spPr>
          <a:xfrm>
            <a:off x="1" y="394139"/>
            <a:ext cx="6159992" cy="4635062"/>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EDD4B28F-56AF-3EBF-935F-C3F077E26665}"/>
              </a:ext>
            </a:extLst>
          </p:cNvPr>
          <p:cNvPicPr>
            <a:picLocks noChangeAspect="1"/>
          </p:cNvPicPr>
          <p:nvPr/>
        </p:nvPicPr>
        <p:blipFill>
          <a:blip r:embed="rId4"/>
          <a:stretch>
            <a:fillRect/>
          </a:stretch>
        </p:blipFill>
        <p:spPr>
          <a:xfrm>
            <a:off x="6159993" y="619148"/>
            <a:ext cx="6032007" cy="4410054"/>
          </a:xfrm>
          <a:prstGeom prst="rect">
            <a:avLst/>
          </a:prstGeom>
        </p:spPr>
      </p:pic>
      <p:sp>
        <p:nvSpPr>
          <p:cNvPr id="17" name="TextBox 16">
            <a:extLst>
              <a:ext uri="{FF2B5EF4-FFF2-40B4-BE49-F238E27FC236}">
                <a16:creationId xmlns:a16="http://schemas.microsoft.com/office/drawing/2014/main" id="{D3162A48-88A1-E51D-165D-A4227AEBF7BC}"/>
              </a:ext>
            </a:extLst>
          </p:cNvPr>
          <p:cNvSpPr txBox="1"/>
          <p:nvPr/>
        </p:nvSpPr>
        <p:spPr>
          <a:xfrm>
            <a:off x="16012" y="5254210"/>
            <a:ext cx="6701963" cy="369332"/>
          </a:xfrm>
          <a:prstGeom prst="rect">
            <a:avLst/>
          </a:prstGeom>
          <a:noFill/>
        </p:spPr>
        <p:txBody>
          <a:bodyPr wrap="none" rtlCol="0">
            <a:spAutoFit/>
          </a:bodyPr>
          <a:lstStyle/>
          <a:p>
            <a:r>
              <a:rPr lang="en-US" baseline="30000" dirty="0"/>
              <a:t>3 </a:t>
            </a:r>
            <a:r>
              <a:rPr lang="en-US" dirty="0">
                <a:hlinkClick r:id="rId5"/>
              </a:rPr>
              <a:t>https://www.oracle.com/corporate/features/mutation-testing.html</a:t>
            </a:r>
            <a:r>
              <a:rPr lang="en-US" dirty="0"/>
              <a:t> </a:t>
            </a:r>
          </a:p>
        </p:txBody>
      </p:sp>
      <p:sp>
        <p:nvSpPr>
          <p:cNvPr id="18" name="TextBox 17">
            <a:extLst>
              <a:ext uri="{FF2B5EF4-FFF2-40B4-BE49-F238E27FC236}">
                <a16:creationId xmlns:a16="http://schemas.microsoft.com/office/drawing/2014/main" id="{D07C862D-9BF8-5C41-D0EA-70434536A79F}"/>
              </a:ext>
            </a:extLst>
          </p:cNvPr>
          <p:cNvSpPr txBox="1"/>
          <p:nvPr/>
        </p:nvSpPr>
        <p:spPr>
          <a:xfrm>
            <a:off x="725213" y="293362"/>
            <a:ext cx="263214" cy="369332"/>
          </a:xfrm>
          <a:prstGeom prst="rect">
            <a:avLst/>
          </a:prstGeom>
          <a:noFill/>
        </p:spPr>
        <p:txBody>
          <a:bodyPr wrap="none" rtlCol="0">
            <a:spAutoFit/>
          </a:bodyPr>
          <a:lstStyle/>
          <a:p>
            <a:r>
              <a:rPr lang="en-US" baseline="30000" dirty="0"/>
              <a:t>3</a:t>
            </a:r>
            <a:endParaRPr lang="en-US" dirty="0"/>
          </a:p>
        </p:txBody>
      </p:sp>
    </p:spTree>
    <p:extLst>
      <p:ext uri="{BB962C8B-B14F-4D97-AF65-F5344CB8AC3E}">
        <p14:creationId xmlns:p14="http://schemas.microsoft.com/office/powerpoint/2010/main" val="584018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037F739-C821-7EE7-B881-A9A93BBD0D2A}"/>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D785192-8911-D106-B0FC-CABD1C9334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0EADBE5E-E724-F738-2C3B-82652F4128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7" name="Group 6">
            <a:extLst>
              <a:ext uri="{FF2B5EF4-FFF2-40B4-BE49-F238E27FC236}">
                <a16:creationId xmlns:a16="http://schemas.microsoft.com/office/drawing/2014/main" id="{737D0FDA-DFB0-89D9-CC8B-B50DBFB1823B}"/>
              </a:ext>
            </a:extLst>
          </p:cNvPr>
          <p:cNvGrpSpPr/>
          <p:nvPr/>
        </p:nvGrpSpPr>
        <p:grpSpPr>
          <a:xfrm>
            <a:off x="1632983" y="5724319"/>
            <a:ext cx="8926034" cy="913953"/>
            <a:chOff x="840767" y="3544317"/>
            <a:chExt cx="8454068" cy="913953"/>
          </a:xfrm>
        </p:grpSpPr>
        <p:sp>
          <p:nvSpPr>
            <p:cNvPr id="8" name="Freeform 7">
              <a:extLst>
                <a:ext uri="{FF2B5EF4-FFF2-40B4-BE49-F238E27FC236}">
                  <a16:creationId xmlns:a16="http://schemas.microsoft.com/office/drawing/2014/main" id="{3FF24CDA-9809-48DF-B8CF-F13D3217C040}"/>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9" name="Freeform 8">
              <a:extLst>
                <a:ext uri="{FF2B5EF4-FFF2-40B4-BE49-F238E27FC236}">
                  <a16:creationId xmlns:a16="http://schemas.microsoft.com/office/drawing/2014/main" id="{18D911A5-7EDE-CDF6-8D1A-8825C94C56D6}"/>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10" name="Freeform 9">
              <a:extLst>
                <a:ext uri="{FF2B5EF4-FFF2-40B4-BE49-F238E27FC236}">
                  <a16:creationId xmlns:a16="http://schemas.microsoft.com/office/drawing/2014/main" id="{57C58700-85BC-4989-1CFC-D1633ABD85C5}"/>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11" name="Freeform 10">
              <a:extLst>
                <a:ext uri="{FF2B5EF4-FFF2-40B4-BE49-F238E27FC236}">
                  <a16:creationId xmlns:a16="http://schemas.microsoft.com/office/drawing/2014/main" id="{42BA35EC-D8A6-7C64-0697-B06E79A4A03E}"/>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6" name="Picture 5" descr="A computer screen with text and symbols&#10;&#10;Description automatically generated">
            <a:extLst>
              <a:ext uri="{FF2B5EF4-FFF2-40B4-BE49-F238E27FC236}">
                <a16:creationId xmlns:a16="http://schemas.microsoft.com/office/drawing/2014/main" id="{5E98C164-2703-BE68-A9AC-DF3BF4CCCDAB}"/>
              </a:ext>
            </a:extLst>
          </p:cNvPr>
          <p:cNvPicPr>
            <a:picLocks noChangeAspect="1"/>
          </p:cNvPicPr>
          <p:nvPr/>
        </p:nvPicPr>
        <p:blipFill>
          <a:blip r:embed="rId3"/>
          <a:stretch>
            <a:fillRect/>
          </a:stretch>
        </p:blipFill>
        <p:spPr>
          <a:xfrm>
            <a:off x="1706258" y="2776249"/>
            <a:ext cx="9020728" cy="1305502"/>
          </a:xfrm>
          <a:prstGeom prst="rect">
            <a:avLst/>
          </a:prstGeom>
        </p:spPr>
      </p:pic>
    </p:spTree>
    <p:extLst>
      <p:ext uri="{BB962C8B-B14F-4D97-AF65-F5344CB8AC3E}">
        <p14:creationId xmlns:p14="http://schemas.microsoft.com/office/powerpoint/2010/main" val="2866137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648803-FF74-4FD2-A53E-1BEE4556004C}"/>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06DA1C9E-ACCD-07BA-B592-0621A64CE3D6}"/>
              </a:ext>
            </a:extLst>
          </p:cNvPr>
          <p:cNvGrpSpPr/>
          <p:nvPr/>
        </p:nvGrpSpPr>
        <p:grpSpPr>
          <a:xfrm>
            <a:off x="1632983" y="5724319"/>
            <a:ext cx="8926034" cy="913953"/>
            <a:chOff x="840767" y="3544317"/>
            <a:chExt cx="8454068" cy="913953"/>
          </a:xfrm>
        </p:grpSpPr>
        <p:sp>
          <p:nvSpPr>
            <p:cNvPr id="5" name="Freeform 4">
              <a:extLst>
                <a:ext uri="{FF2B5EF4-FFF2-40B4-BE49-F238E27FC236}">
                  <a16:creationId xmlns:a16="http://schemas.microsoft.com/office/drawing/2014/main" id="{A32E0A3D-012A-D3E4-83F0-090520BEF7B6}"/>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6" name="Freeform 5">
              <a:extLst>
                <a:ext uri="{FF2B5EF4-FFF2-40B4-BE49-F238E27FC236}">
                  <a16:creationId xmlns:a16="http://schemas.microsoft.com/office/drawing/2014/main" id="{1E2D8923-5A24-00EF-82FA-14109EE54724}"/>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7" name="Freeform 6">
              <a:extLst>
                <a:ext uri="{FF2B5EF4-FFF2-40B4-BE49-F238E27FC236}">
                  <a16:creationId xmlns:a16="http://schemas.microsoft.com/office/drawing/2014/main" id="{3C1CFDFB-08C6-4305-1228-C55EA883E504}"/>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8" name="Freeform 7">
              <a:extLst>
                <a:ext uri="{FF2B5EF4-FFF2-40B4-BE49-F238E27FC236}">
                  <a16:creationId xmlns:a16="http://schemas.microsoft.com/office/drawing/2014/main" id="{3A132EF7-FE00-F7CB-5726-F562770CBC82}"/>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2" name="Picture 1" descr="A screenshot of a computer program&#10;&#10;Description automatically generated">
            <a:extLst>
              <a:ext uri="{FF2B5EF4-FFF2-40B4-BE49-F238E27FC236}">
                <a16:creationId xmlns:a16="http://schemas.microsoft.com/office/drawing/2014/main" id="{DC4944CB-8234-056B-6A61-4381449177A2}"/>
              </a:ext>
            </a:extLst>
          </p:cNvPr>
          <p:cNvPicPr>
            <a:picLocks noChangeAspect="1"/>
          </p:cNvPicPr>
          <p:nvPr/>
        </p:nvPicPr>
        <p:blipFill>
          <a:blip r:embed="rId3"/>
          <a:stretch>
            <a:fillRect/>
          </a:stretch>
        </p:blipFill>
        <p:spPr>
          <a:xfrm>
            <a:off x="-6314" y="662144"/>
            <a:ext cx="6063415" cy="4553505"/>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6B504F4C-BE9B-DDA8-CDEA-2060E0F6318D}"/>
              </a:ext>
            </a:extLst>
          </p:cNvPr>
          <p:cNvPicPr>
            <a:picLocks noChangeAspect="1"/>
          </p:cNvPicPr>
          <p:nvPr/>
        </p:nvPicPr>
        <p:blipFill>
          <a:blip r:embed="rId4"/>
          <a:stretch>
            <a:fillRect/>
          </a:stretch>
        </p:blipFill>
        <p:spPr>
          <a:xfrm>
            <a:off x="6096000" y="776748"/>
            <a:ext cx="6010509" cy="4501965"/>
          </a:xfrm>
          <a:prstGeom prst="rect">
            <a:avLst/>
          </a:prstGeom>
        </p:spPr>
      </p:pic>
    </p:spTree>
    <p:extLst>
      <p:ext uri="{BB962C8B-B14F-4D97-AF65-F5344CB8AC3E}">
        <p14:creationId xmlns:p14="http://schemas.microsoft.com/office/powerpoint/2010/main" val="832128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E55AB7B-1F41-CD0A-2ACA-3BDACB467683}"/>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66DF5236-E5FD-9F13-4AF5-4BEDB4DC5C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AC3E81BA-4653-36E6-290C-742B96D11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2" name="Group 1">
            <a:extLst>
              <a:ext uri="{FF2B5EF4-FFF2-40B4-BE49-F238E27FC236}">
                <a16:creationId xmlns:a16="http://schemas.microsoft.com/office/drawing/2014/main" id="{7D70D523-B96D-3E65-BE5D-03E4F6BB450B}"/>
              </a:ext>
            </a:extLst>
          </p:cNvPr>
          <p:cNvGrpSpPr/>
          <p:nvPr/>
        </p:nvGrpSpPr>
        <p:grpSpPr>
          <a:xfrm>
            <a:off x="1632983" y="5724319"/>
            <a:ext cx="8926034" cy="913953"/>
            <a:chOff x="840767" y="3544317"/>
            <a:chExt cx="8454068" cy="913953"/>
          </a:xfrm>
        </p:grpSpPr>
        <p:sp>
          <p:nvSpPr>
            <p:cNvPr id="3" name="Freeform 2">
              <a:extLst>
                <a:ext uri="{FF2B5EF4-FFF2-40B4-BE49-F238E27FC236}">
                  <a16:creationId xmlns:a16="http://schemas.microsoft.com/office/drawing/2014/main" id="{BFEA63F0-9FF8-01DA-CF15-F0E685C357F8}"/>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4" name="Freeform 3">
              <a:extLst>
                <a:ext uri="{FF2B5EF4-FFF2-40B4-BE49-F238E27FC236}">
                  <a16:creationId xmlns:a16="http://schemas.microsoft.com/office/drawing/2014/main" id="{7D411603-24E2-EB7A-5C93-4B89B62EF6F6}"/>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5" name="Freeform 4">
              <a:extLst>
                <a:ext uri="{FF2B5EF4-FFF2-40B4-BE49-F238E27FC236}">
                  <a16:creationId xmlns:a16="http://schemas.microsoft.com/office/drawing/2014/main" id="{34ED21C5-7F63-81B9-3395-3F30D7C43963}"/>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6" name="Freeform 5">
              <a:extLst>
                <a:ext uri="{FF2B5EF4-FFF2-40B4-BE49-F238E27FC236}">
                  <a16:creationId xmlns:a16="http://schemas.microsoft.com/office/drawing/2014/main" id="{F7566063-3596-7D8B-E0B8-E6289838F53F}"/>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sp>
        <p:nvSpPr>
          <p:cNvPr id="7" name="Title 1">
            <a:extLst>
              <a:ext uri="{FF2B5EF4-FFF2-40B4-BE49-F238E27FC236}">
                <a16:creationId xmlns:a16="http://schemas.microsoft.com/office/drawing/2014/main" id="{7EC6381A-454D-8E5B-55EF-A1BA91E99910}"/>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err="1"/>
              <a:t>Réflection</a:t>
            </a:r>
            <a:endParaRPr lang="en-US" dirty="0"/>
          </a:p>
        </p:txBody>
      </p:sp>
      <p:sp>
        <p:nvSpPr>
          <p:cNvPr id="9" name="Content Placeholder 2">
            <a:extLst>
              <a:ext uri="{FF2B5EF4-FFF2-40B4-BE49-F238E27FC236}">
                <a16:creationId xmlns:a16="http://schemas.microsoft.com/office/drawing/2014/main" id="{319D4498-43E8-A79C-4736-0A53E605970F}"/>
              </a:ext>
            </a:extLst>
          </p:cNvPr>
          <p:cNvSpPr txBox="1">
            <a:spLocks/>
          </p:cNvSpPr>
          <p:nvPr/>
        </p:nvSpPr>
        <p:spPr>
          <a:xfrm>
            <a:off x="838200" y="1825625"/>
            <a:ext cx="10515600" cy="370707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fr-FR" dirty="0"/>
              <a:t>C’était un exemple simple, lorsque la complexité augmente, il peut devenir plus difficile d'identifier les tests faibles ou la nécessité d'ajouter plus de tests/cas</a:t>
            </a:r>
          </a:p>
          <a:p>
            <a:pPr marL="342900" indent="-342900" algn="l">
              <a:buFont typeface="Arial" panose="020B0604020202020204" pitchFamily="34" charset="0"/>
              <a:buChar char="•"/>
            </a:pPr>
            <a:endParaRPr lang="fr-FR" dirty="0"/>
          </a:p>
          <a:p>
            <a:pPr marL="342900" indent="-342900" algn="l">
              <a:buFont typeface="Arial" panose="020B0604020202020204" pitchFamily="34" charset="0"/>
              <a:buChar char="•"/>
            </a:pPr>
            <a:r>
              <a:rPr lang="fr-FR" noProof="0" dirty="0"/>
              <a:t>Les tests de mutation offrent une méthode systématique de tester vos tests unitaires</a:t>
            </a:r>
          </a:p>
          <a:p>
            <a:pPr marL="342900" indent="-342900" algn="l">
              <a:buFont typeface="Arial" panose="020B0604020202020204" pitchFamily="34" charset="0"/>
              <a:buChar char="•"/>
            </a:pPr>
            <a:endParaRPr lang="fr-FR" dirty="0"/>
          </a:p>
          <a:p>
            <a:pPr marL="342900" indent="-342900" algn="l">
              <a:buFont typeface="Arial" panose="020B0604020202020204" pitchFamily="34" charset="0"/>
              <a:buChar char="•"/>
            </a:pPr>
            <a:r>
              <a:rPr lang="fr-FR" dirty="0"/>
              <a:t>Les tests de mutation ne garantirent pas qu’il y ait aucune bug dans votre code</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p:txBody>
      </p:sp>
    </p:spTree>
    <p:extLst>
      <p:ext uri="{BB962C8B-B14F-4D97-AF65-F5344CB8AC3E}">
        <p14:creationId xmlns:p14="http://schemas.microsoft.com/office/powerpoint/2010/main" val="30161957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859728D-E3BD-921E-B6B4-B2A98696F070}"/>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47B3E598-93E0-09B6-F66A-27F16B4EBC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05CC610-1E1B-6FAB-9FC9-EF623B9CB4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2" name="Group 1">
            <a:extLst>
              <a:ext uri="{FF2B5EF4-FFF2-40B4-BE49-F238E27FC236}">
                <a16:creationId xmlns:a16="http://schemas.microsoft.com/office/drawing/2014/main" id="{A8DBAC4D-3568-EF52-87F6-943C6EB9001E}"/>
              </a:ext>
            </a:extLst>
          </p:cNvPr>
          <p:cNvGrpSpPr/>
          <p:nvPr/>
        </p:nvGrpSpPr>
        <p:grpSpPr>
          <a:xfrm>
            <a:off x="1632983" y="5724319"/>
            <a:ext cx="8926034" cy="913953"/>
            <a:chOff x="840767" y="3544317"/>
            <a:chExt cx="8454068" cy="913953"/>
          </a:xfrm>
        </p:grpSpPr>
        <p:sp>
          <p:nvSpPr>
            <p:cNvPr id="3" name="Freeform 2">
              <a:extLst>
                <a:ext uri="{FF2B5EF4-FFF2-40B4-BE49-F238E27FC236}">
                  <a16:creationId xmlns:a16="http://schemas.microsoft.com/office/drawing/2014/main" id="{DBADA033-827C-E6CD-F718-D0837A7F63BF}"/>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4" name="Freeform 3">
              <a:extLst>
                <a:ext uri="{FF2B5EF4-FFF2-40B4-BE49-F238E27FC236}">
                  <a16:creationId xmlns:a16="http://schemas.microsoft.com/office/drawing/2014/main" id="{E3BC2682-B484-F6FE-AD63-C04FB9DCAF1C}"/>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5" name="Freeform 4">
              <a:extLst>
                <a:ext uri="{FF2B5EF4-FFF2-40B4-BE49-F238E27FC236}">
                  <a16:creationId xmlns:a16="http://schemas.microsoft.com/office/drawing/2014/main" id="{CA2C8512-C9E4-833E-E708-A785EDE3FC41}"/>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6" name="Freeform 5">
              <a:extLst>
                <a:ext uri="{FF2B5EF4-FFF2-40B4-BE49-F238E27FC236}">
                  <a16:creationId xmlns:a16="http://schemas.microsoft.com/office/drawing/2014/main" id="{E3D9AC88-130D-B79D-FD27-ABC46337E37C}"/>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sp>
        <p:nvSpPr>
          <p:cNvPr id="9" name="Title 1">
            <a:extLst>
              <a:ext uri="{FF2B5EF4-FFF2-40B4-BE49-F238E27FC236}">
                <a16:creationId xmlns:a16="http://schemas.microsoft.com/office/drawing/2014/main" id="{FC29C2BE-2E5C-689C-EE91-50D03D5C93FA}"/>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t>Conclusion</a:t>
            </a:r>
            <a:endParaRPr lang="en-US" dirty="0"/>
          </a:p>
        </p:txBody>
      </p:sp>
      <p:pic>
        <p:nvPicPr>
          <p:cNvPr id="16" name="Picture 15" descr="A person with a red headband and blue shirt with her arm raised&#10;&#10;Description automatically generated">
            <a:extLst>
              <a:ext uri="{FF2B5EF4-FFF2-40B4-BE49-F238E27FC236}">
                <a16:creationId xmlns:a16="http://schemas.microsoft.com/office/drawing/2014/main" id="{AB799E83-93DC-EDAE-0A92-804CAEC9BBE1}"/>
              </a:ext>
            </a:extLst>
          </p:cNvPr>
          <p:cNvPicPr>
            <a:picLocks noChangeAspect="1"/>
          </p:cNvPicPr>
          <p:nvPr/>
        </p:nvPicPr>
        <p:blipFill>
          <a:blip r:embed="rId3"/>
          <a:stretch>
            <a:fillRect/>
          </a:stretch>
        </p:blipFill>
        <p:spPr>
          <a:xfrm>
            <a:off x="1015792" y="1690688"/>
            <a:ext cx="3646822" cy="3712956"/>
          </a:xfrm>
          <a:prstGeom prst="rect">
            <a:avLst/>
          </a:prstGeom>
        </p:spPr>
      </p:pic>
      <p:sp>
        <p:nvSpPr>
          <p:cNvPr id="17" name="Content Placeholder 2">
            <a:extLst>
              <a:ext uri="{FF2B5EF4-FFF2-40B4-BE49-F238E27FC236}">
                <a16:creationId xmlns:a16="http://schemas.microsoft.com/office/drawing/2014/main" id="{0F28C03A-D267-3A1E-DA08-5232429D76EC}"/>
              </a:ext>
            </a:extLst>
          </p:cNvPr>
          <p:cNvSpPr txBox="1">
            <a:spLocks/>
          </p:cNvSpPr>
          <p:nvPr/>
        </p:nvSpPr>
        <p:spPr>
          <a:xfrm>
            <a:off x="4992606" y="1825625"/>
            <a:ext cx="6361194" cy="370707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CA" sz="3200" dirty="0"/>
              <a:t>Pour trouver des bugs avant qu’ils soient écrits…</a:t>
            </a:r>
          </a:p>
          <a:p>
            <a:pPr algn="l"/>
            <a:endParaRPr lang="fr-CA" sz="3200" dirty="0"/>
          </a:p>
          <a:p>
            <a:pPr algn="l"/>
            <a:r>
              <a:rPr lang="fr-CA" sz="3200" dirty="0"/>
              <a:t>Pour </a:t>
            </a:r>
            <a:r>
              <a:rPr lang="fr-CA" sz="3200" dirty="0" err="1"/>
              <a:t>é</a:t>
            </a:r>
            <a:r>
              <a:rPr lang="fr-CA" sz="3200" noProof="0" dirty="0" err="1"/>
              <a:t>crire</a:t>
            </a:r>
            <a:r>
              <a:rPr lang="fr-CA" sz="3200" noProof="0" dirty="0"/>
              <a:t> des meilleurs tests unitaires…</a:t>
            </a:r>
          </a:p>
          <a:p>
            <a:pPr algn="l"/>
            <a:endParaRPr lang="fr-CA" sz="3200" noProof="0" dirty="0"/>
          </a:p>
          <a:p>
            <a:pPr algn="l"/>
            <a:r>
              <a:rPr lang="fr-CA" sz="3200" noProof="0" dirty="0"/>
              <a:t>faire des tests de mutation! </a:t>
            </a:r>
          </a:p>
        </p:txBody>
      </p:sp>
    </p:spTree>
    <p:extLst>
      <p:ext uri="{BB962C8B-B14F-4D97-AF65-F5344CB8AC3E}">
        <p14:creationId xmlns:p14="http://schemas.microsoft.com/office/powerpoint/2010/main" val="24352902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6173C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ACE7A-39DB-8999-63AC-1E111801AD5D}"/>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AF5E844D-F4DB-2086-FD3D-56B73DF4208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000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DF6E00C-16E3-CF0B-EE77-FDF4E4AF1127}"/>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51834E1F-5C9E-A3FC-2DB0-1CE38A7969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7BF204C8-4311-8BDC-06F7-7AECE3566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9" name="Group 8">
            <a:extLst>
              <a:ext uri="{FF2B5EF4-FFF2-40B4-BE49-F238E27FC236}">
                <a16:creationId xmlns:a16="http://schemas.microsoft.com/office/drawing/2014/main" id="{9D748960-98AF-B32D-FA15-60178D818E5F}"/>
              </a:ext>
            </a:extLst>
          </p:cNvPr>
          <p:cNvGrpSpPr/>
          <p:nvPr/>
        </p:nvGrpSpPr>
        <p:grpSpPr>
          <a:xfrm>
            <a:off x="1375792" y="3270735"/>
            <a:ext cx="9440415" cy="1325563"/>
            <a:chOff x="840767" y="3544317"/>
            <a:chExt cx="8454071" cy="913953"/>
          </a:xfrm>
        </p:grpSpPr>
        <p:sp>
          <p:nvSpPr>
            <p:cNvPr id="10" name="Freeform 9">
              <a:extLst>
                <a:ext uri="{FF2B5EF4-FFF2-40B4-BE49-F238E27FC236}">
                  <a16:creationId xmlns:a16="http://schemas.microsoft.com/office/drawing/2014/main" id="{6C67B008-B9E9-6852-1E2A-BD520493CDB4}"/>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11" name="Freeform 10">
              <a:extLst>
                <a:ext uri="{FF2B5EF4-FFF2-40B4-BE49-F238E27FC236}">
                  <a16:creationId xmlns:a16="http://schemas.microsoft.com/office/drawing/2014/main" id="{28290F73-C5DD-BB79-722C-6C17B33128A6}"/>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12" name="Freeform 11">
              <a:extLst>
                <a:ext uri="{FF2B5EF4-FFF2-40B4-BE49-F238E27FC236}">
                  <a16:creationId xmlns:a16="http://schemas.microsoft.com/office/drawing/2014/main" id="{36FFCFAE-7071-DF62-36A7-7A620F469212}"/>
                </a:ext>
              </a:extLst>
            </p:cNvPr>
            <p:cNvSpPr/>
            <p:nvPr/>
          </p:nvSpPr>
          <p:spPr>
            <a:xfrm>
              <a:off x="4953559"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13" name="Freeform 12">
              <a:extLst>
                <a:ext uri="{FF2B5EF4-FFF2-40B4-BE49-F238E27FC236}">
                  <a16:creationId xmlns:a16="http://schemas.microsoft.com/office/drawing/2014/main" id="{58457853-3357-3FD9-A8E8-7F01AF34B821}"/>
                </a:ext>
              </a:extLst>
            </p:cNvPr>
            <p:cNvSpPr/>
            <p:nvPr/>
          </p:nvSpPr>
          <p:spPr>
            <a:xfrm>
              <a:off x="7009955"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sp>
        <p:nvSpPr>
          <p:cNvPr id="14" name="Title 1">
            <a:extLst>
              <a:ext uri="{FF2B5EF4-FFF2-40B4-BE49-F238E27FC236}">
                <a16:creationId xmlns:a16="http://schemas.microsoft.com/office/drawing/2014/main" id="{6EA882ED-EC00-F4CD-616F-2A646D8140AD}"/>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Structure de la </a:t>
            </a:r>
            <a:r>
              <a:rPr lang="en-US" dirty="0" err="1"/>
              <a:t>présentation</a:t>
            </a:r>
            <a:endParaRPr lang="en-US" dirty="0"/>
          </a:p>
        </p:txBody>
      </p:sp>
    </p:spTree>
    <p:extLst>
      <p:ext uri="{BB962C8B-B14F-4D97-AF65-F5344CB8AC3E}">
        <p14:creationId xmlns:p14="http://schemas.microsoft.com/office/powerpoint/2010/main" val="18467601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0A0D2A7-6808-6338-2F47-DE1E2035754B}"/>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4B2CC71-05C2-4926-DAD0-0AA395AB62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E431E9E1-F1ED-7038-7EE6-52AF0B77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2" name="Title 1">
            <a:extLst>
              <a:ext uri="{FF2B5EF4-FFF2-40B4-BE49-F238E27FC236}">
                <a16:creationId xmlns:a16="http://schemas.microsoft.com/office/drawing/2014/main" id="{6E1445D7-7F02-B099-9C0F-A6342ABB8257}"/>
              </a:ext>
            </a:extLst>
          </p:cNvPr>
          <p:cNvSpPr txBox="1">
            <a:spLocks/>
          </p:cNvSpPr>
          <p:nvPr/>
        </p:nvSpPr>
        <p:spPr>
          <a:xfrm>
            <a:off x="838200" y="1006530"/>
            <a:ext cx="10515600" cy="1325563"/>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err="1"/>
              <a:t>L’importance</a:t>
            </a:r>
            <a:r>
              <a:rPr lang="en-US" dirty="0"/>
              <a:t> de faire des tests de mutation pour la </a:t>
            </a:r>
            <a:r>
              <a:rPr lang="en-US" dirty="0" err="1"/>
              <a:t>qualité</a:t>
            </a:r>
            <a:r>
              <a:rPr lang="en-US" dirty="0"/>
              <a:t> </a:t>
            </a:r>
            <a:r>
              <a:rPr lang="en-US" dirty="0" err="1"/>
              <a:t>logiciel</a:t>
            </a:r>
            <a:endParaRPr lang="en-US" dirty="0"/>
          </a:p>
        </p:txBody>
      </p:sp>
      <p:sp>
        <p:nvSpPr>
          <p:cNvPr id="5" name="Content Placeholder 2">
            <a:extLst>
              <a:ext uri="{FF2B5EF4-FFF2-40B4-BE49-F238E27FC236}">
                <a16:creationId xmlns:a16="http://schemas.microsoft.com/office/drawing/2014/main" id="{86504C27-127F-5987-242C-F2A74625D9A0}"/>
              </a:ext>
            </a:extLst>
          </p:cNvPr>
          <p:cNvSpPr txBox="1">
            <a:spLocks/>
          </p:cNvSpPr>
          <p:nvPr/>
        </p:nvSpPr>
        <p:spPr>
          <a:xfrm>
            <a:off x="838200" y="2214081"/>
            <a:ext cx="10515600" cy="297460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fr-FR" dirty="0"/>
          </a:p>
          <a:p>
            <a:pPr marL="342900" indent="-342900" algn="l">
              <a:buFont typeface="Arial" panose="020B0604020202020204" pitchFamily="34" charset="0"/>
              <a:buChar char="•"/>
            </a:pPr>
            <a:r>
              <a:rPr lang="fr-FR" dirty="0"/>
              <a:t>les tests de mutation nous alertent si nos tests ne sont pas suffisamment robustes pour détecter les changements à notre code source</a:t>
            </a:r>
            <a:r>
              <a:rPr lang="fr-FR" baseline="30000" dirty="0"/>
              <a:t>1</a:t>
            </a:r>
            <a:endParaRPr lang="fr-FR" dirty="0"/>
          </a:p>
          <a:p>
            <a:pPr marL="342900" indent="-342900" algn="l">
              <a:buFont typeface="Arial" panose="020B0604020202020204" pitchFamily="34" charset="0"/>
              <a:buChar char="•"/>
            </a:pPr>
            <a:endParaRPr lang="fr-FR" dirty="0"/>
          </a:p>
          <a:p>
            <a:pPr marL="342900" indent="-342900" algn="l">
              <a:buFont typeface="Arial" panose="020B0604020202020204" pitchFamily="34" charset="0"/>
              <a:buChar char="•"/>
            </a:pPr>
            <a:r>
              <a:rPr lang="fr-FR" dirty="0"/>
              <a:t>ces vérifications peuvent être utilisé pour améliorer notre suite de tests</a:t>
            </a:r>
          </a:p>
          <a:p>
            <a:pPr algn="l"/>
            <a:endParaRPr lang="fr-FR" dirty="0"/>
          </a:p>
          <a:p>
            <a:pPr algn="l"/>
            <a:r>
              <a:rPr lang="fr-FR" baseline="30000" dirty="0"/>
              <a:t>1 </a:t>
            </a:r>
            <a:r>
              <a:rPr lang="fr-FR" baseline="30000" dirty="0">
                <a:hlinkClick r:id="rId3"/>
              </a:rPr>
              <a:t>https://www.grazitti.com/resource/articles/mutation-testing-enhancing-software-quality-and-reliability/</a:t>
            </a:r>
            <a:r>
              <a:rPr lang="fr-FR" baseline="30000" dirty="0"/>
              <a:t> </a:t>
            </a:r>
          </a:p>
          <a:p>
            <a:endParaRPr lang="en-US" dirty="0"/>
          </a:p>
        </p:txBody>
      </p:sp>
      <p:grpSp>
        <p:nvGrpSpPr>
          <p:cNvPr id="6" name="Group 5">
            <a:extLst>
              <a:ext uri="{FF2B5EF4-FFF2-40B4-BE49-F238E27FC236}">
                <a16:creationId xmlns:a16="http://schemas.microsoft.com/office/drawing/2014/main" id="{295B9E31-97E6-0E36-A342-6AEC53619B15}"/>
              </a:ext>
            </a:extLst>
          </p:cNvPr>
          <p:cNvGrpSpPr/>
          <p:nvPr/>
        </p:nvGrpSpPr>
        <p:grpSpPr>
          <a:xfrm>
            <a:off x="1632983" y="5724319"/>
            <a:ext cx="8926034" cy="913953"/>
            <a:chOff x="840767" y="3544317"/>
            <a:chExt cx="8454068" cy="913953"/>
          </a:xfrm>
        </p:grpSpPr>
        <p:sp>
          <p:nvSpPr>
            <p:cNvPr id="7" name="Freeform 6">
              <a:extLst>
                <a:ext uri="{FF2B5EF4-FFF2-40B4-BE49-F238E27FC236}">
                  <a16:creationId xmlns:a16="http://schemas.microsoft.com/office/drawing/2014/main" id="{8446DB80-876F-C614-3893-B1E45F474354}"/>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8" name="Freeform 7">
              <a:extLst>
                <a:ext uri="{FF2B5EF4-FFF2-40B4-BE49-F238E27FC236}">
                  <a16:creationId xmlns:a16="http://schemas.microsoft.com/office/drawing/2014/main" id="{D1FEB29B-1044-47BB-B739-8F5F37030322}"/>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15" name="Freeform 14">
              <a:extLst>
                <a:ext uri="{FF2B5EF4-FFF2-40B4-BE49-F238E27FC236}">
                  <a16:creationId xmlns:a16="http://schemas.microsoft.com/office/drawing/2014/main" id="{5A742CC1-1601-B562-59E2-C651F22815C4}"/>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16" name="Freeform 15">
              <a:extLst>
                <a:ext uri="{FF2B5EF4-FFF2-40B4-BE49-F238E27FC236}">
                  <a16:creationId xmlns:a16="http://schemas.microsoft.com/office/drawing/2014/main" id="{2E2F858C-7AE3-DE24-471D-278F8D8F1188}"/>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spTree>
    <p:extLst>
      <p:ext uri="{BB962C8B-B14F-4D97-AF65-F5344CB8AC3E}">
        <p14:creationId xmlns:p14="http://schemas.microsoft.com/office/powerpoint/2010/main" val="3369966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7B9824E-86E5-98B5-78EC-D42B4FCF9F78}"/>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D8B33535-FEB7-A7B5-017B-ACB436A3F8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EAE2509F-289A-5B34-FBFA-B22991F52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2" name="Group 1">
            <a:extLst>
              <a:ext uri="{FF2B5EF4-FFF2-40B4-BE49-F238E27FC236}">
                <a16:creationId xmlns:a16="http://schemas.microsoft.com/office/drawing/2014/main" id="{4B82A375-5B8F-438D-D561-25CF0A492B3B}"/>
              </a:ext>
            </a:extLst>
          </p:cNvPr>
          <p:cNvGrpSpPr/>
          <p:nvPr/>
        </p:nvGrpSpPr>
        <p:grpSpPr>
          <a:xfrm>
            <a:off x="1632983" y="5724319"/>
            <a:ext cx="8926034" cy="913953"/>
            <a:chOff x="840767" y="3544317"/>
            <a:chExt cx="8454068" cy="913953"/>
          </a:xfrm>
        </p:grpSpPr>
        <p:sp>
          <p:nvSpPr>
            <p:cNvPr id="3" name="Freeform 2">
              <a:extLst>
                <a:ext uri="{FF2B5EF4-FFF2-40B4-BE49-F238E27FC236}">
                  <a16:creationId xmlns:a16="http://schemas.microsoft.com/office/drawing/2014/main" id="{5E06E093-FB07-D02F-09DD-7B258F8A5CD8}"/>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4" name="Freeform 3">
              <a:extLst>
                <a:ext uri="{FF2B5EF4-FFF2-40B4-BE49-F238E27FC236}">
                  <a16:creationId xmlns:a16="http://schemas.microsoft.com/office/drawing/2014/main" id="{56D5ED81-BD66-C389-BD53-7DECEE7727BA}"/>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5" name="Freeform 4">
              <a:extLst>
                <a:ext uri="{FF2B5EF4-FFF2-40B4-BE49-F238E27FC236}">
                  <a16:creationId xmlns:a16="http://schemas.microsoft.com/office/drawing/2014/main" id="{03AA1670-2AD4-7CAC-91EF-5B21F33E6AE3}"/>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6" name="Freeform 5">
              <a:extLst>
                <a:ext uri="{FF2B5EF4-FFF2-40B4-BE49-F238E27FC236}">
                  <a16:creationId xmlns:a16="http://schemas.microsoft.com/office/drawing/2014/main" id="{7EB40ED3-83C3-8CAD-633B-07500B35CE75}"/>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sp>
        <p:nvSpPr>
          <p:cNvPr id="7" name="Title 1">
            <a:extLst>
              <a:ext uri="{FF2B5EF4-FFF2-40B4-BE49-F238E27FC236}">
                <a16:creationId xmlns:a16="http://schemas.microsoft.com/office/drawing/2014/main" id="{8D3C7A9B-55C7-B590-E5A8-C6882A8470CE}"/>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t>Qu’est ce que c’est Pitest</a:t>
            </a:r>
            <a:endParaRPr lang="en-US" dirty="0"/>
          </a:p>
        </p:txBody>
      </p:sp>
      <p:sp>
        <p:nvSpPr>
          <p:cNvPr id="8" name="Content Placeholder 2">
            <a:extLst>
              <a:ext uri="{FF2B5EF4-FFF2-40B4-BE49-F238E27FC236}">
                <a16:creationId xmlns:a16="http://schemas.microsoft.com/office/drawing/2014/main" id="{DC7AD1FA-9554-9A20-14DC-74D3B77ABDFF}"/>
              </a:ext>
            </a:extLst>
          </p:cNvPr>
          <p:cNvSpPr txBox="1">
            <a:spLocks/>
          </p:cNvSpPr>
          <p:nvPr/>
        </p:nvSpPr>
        <p:spPr>
          <a:xfrm>
            <a:off x="838200" y="2601309"/>
            <a:ext cx="10515600" cy="357565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Un </a:t>
            </a:r>
            <a:r>
              <a:rPr lang="en-US" dirty="0" err="1"/>
              <a:t>outil</a:t>
            </a:r>
            <a:r>
              <a:rPr lang="en-US" dirty="0"/>
              <a:t> pour </a:t>
            </a:r>
            <a:r>
              <a:rPr lang="en-US" dirty="0" err="1"/>
              <a:t>exécuter</a:t>
            </a:r>
            <a:r>
              <a:rPr lang="en-US" dirty="0"/>
              <a:t> les tests de mutation avec 29 categories de mutateurs</a:t>
            </a:r>
            <a:r>
              <a:rPr lang="en-US" baseline="30000" dirty="0"/>
              <a:t>2</a:t>
            </a:r>
          </a:p>
          <a:p>
            <a:pPr marL="342900" indent="-342900" algn="l">
              <a:buFont typeface="Arial" panose="020B0604020202020204" pitchFamily="34" charset="0"/>
              <a:buChar char="•"/>
            </a:pPr>
            <a:endParaRPr lang="en-US" baseline="30000" dirty="0"/>
          </a:p>
          <a:p>
            <a:pPr algn="l"/>
            <a:endParaRPr lang="en-US" baseline="30000" dirty="0"/>
          </a:p>
          <a:p>
            <a:pPr algn="l"/>
            <a:endParaRPr lang="en-US" baseline="30000" dirty="0"/>
          </a:p>
          <a:p>
            <a:pPr algn="l"/>
            <a:endParaRPr lang="en-US" baseline="30000" dirty="0"/>
          </a:p>
          <a:p>
            <a:pPr algn="l"/>
            <a:endParaRPr lang="en-US" baseline="30000" dirty="0"/>
          </a:p>
          <a:p>
            <a:pPr algn="l"/>
            <a:r>
              <a:rPr lang="en-US" baseline="30000" dirty="0"/>
              <a:t>2</a:t>
            </a:r>
            <a:r>
              <a:rPr lang="en-US" dirty="0"/>
              <a:t> </a:t>
            </a:r>
            <a:r>
              <a:rPr lang="en-US" dirty="0">
                <a:hlinkClick r:id="rId3"/>
              </a:rPr>
              <a:t>https://pitest.org/quickstart/mutators/</a:t>
            </a:r>
            <a:r>
              <a:rPr lang="en-US" dirty="0"/>
              <a:t>  </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p:txBody>
      </p:sp>
      <p:pic>
        <p:nvPicPr>
          <p:cNvPr id="11" name="Picture 10" descr="A black background with a black square&#10;&#10;Description automatically generated with medium confidence">
            <a:extLst>
              <a:ext uri="{FF2B5EF4-FFF2-40B4-BE49-F238E27FC236}">
                <a16:creationId xmlns:a16="http://schemas.microsoft.com/office/drawing/2014/main" id="{287C992A-5F53-414E-1700-1AACD4C10BFE}"/>
              </a:ext>
            </a:extLst>
          </p:cNvPr>
          <p:cNvPicPr>
            <a:picLocks noChangeAspect="1"/>
          </p:cNvPicPr>
          <p:nvPr/>
        </p:nvPicPr>
        <p:blipFill>
          <a:blip r:embed="rId4"/>
          <a:stretch>
            <a:fillRect/>
          </a:stretch>
        </p:blipFill>
        <p:spPr>
          <a:xfrm>
            <a:off x="8835278" y="3341030"/>
            <a:ext cx="2009215" cy="2036005"/>
          </a:xfrm>
          <a:prstGeom prst="rect">
            <a:avLst/>
          </a:prstGeom>
        </p:spPr>
      </p:pic>
    </p:spTree>
    <p:extLst>
      <p:ext uri="{BB962C8B-B14F-4D97-AF65-F5344CB8AC3E}">
        <p14:creationId xmlns:p14="http://schemas.microsoft.com/office/powerpoint/2010/main" val="28062237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6A8659F-C676-011E-5506-A29B1F797FF1}"/>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BFBEDB-D1EC-BA7D-01DB-2CA2135FD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3F6E87C7-8B6E-0D21-5A80-C2F996502D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7" name="Group 6">
            <a:extLst>
              <a:ext uri="{FF2B5EF4-FFF2-40B4-BE49-F238E27FC236}">
                <a16:creationId xmlns:a16="http://schemas.microsoft.com/office/drawing/2014/main" id="{3685836D-B288-0455-93E4-44CBD3DBC30F}"/>
              </a:ext>
            </a:extLst>
          </p:cNvPr>
          <p:cNvGrpSpPr/>
          <p:nvPr/>
        </p:nvGrpSpPr>
        <p:grpSpPr>
          <a:xfrm>
            <a:off x="1632983" y="5724319"/>
            <a:ext cx="8926034" cy="913953"/>
            <a:chOff x="840767" y="3544317"/>
            <a:chExt cx="8454068" cy="913953"/>
          </a:xfrm>
        </p:grpSpPr>
        <p:sp>
          <p:nvSpPr>
            <p:cNvPr id="8" name="Freeform 7">
              <a:extLst>
                <a:ext uri="{FF2B5EF4-FFF2-40B4-BE49-F238E27FC236}">
                  <a16:creationId xmlns:a16="http://schemas.microsoft.com/office/drawing/2014/main" id="{A91C19DF-EE45-F0B2-E540-12E27701CAEF}"/>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9" name="Freeform 8">
              <a:extLst>
                <a:ext uri="{FF2B5EF4-FFF2-40B4-BE49-F238E27FC236}">
                  <a16:creationId xmlns:a16="http://schemas.microsoft.com/office/drawing/2014/main" id="{B816E3B5-F4AA-74E3-4E31-35E88BDF1BD5}"/>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10" name="Freeform 9">
              <a:extLst>
                <a:ext uri="{FF2B5EF4-FFF2-40B4-BE49-F238E27FC236}">
                  <a16:creationId xmlns:a16="http://schemas.microsoft.com/office/drawing/2014/main" id="{6040A6A9-96E7-2077-30E7-02BA0494BCA9}"/>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11" name="Freeform 10">
              <a:extLst>
                <a:ext uri="{FF2B5EF4-FFF2-40B4-BE49-F238E27FC236}">
                  <a16:creationId xmlns:a16="http://schemas.microsoft.com/office/drawing/2014/main" id="{D010B66D-E85D-79F9-6B2A-A7FEDC426582}"/>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13" name="Picture 12" descr="A screen shot of a computer screen&#10;&#10;Description automatically generated">
            <a:extLst>
              <a:ext uri="{FF2B5EF4-FFF2-40B4-BE49-F238E27FC236}">
                <a16:creationId xmlns:a16="http://schemas.microsoft.com/office/drawing/2014/main" id="{59DAD88D-BC7D-909B-1761-73A1D84FDF4B}"/>
              </a:ext>
            </a:extLst>
          </p:cNvPr>
          <p:cNvPicPr>
            <a:picLocks noChangeAspect="1"/>
          </p:cNvPicPr>
          <p:nvPr/>
        </p:nvPicPr>
        <p:blipFill>
          <a:blip r:embed="rId3"/>
          <a:stretch>
            <a:fillRect/>
          </a:stretch>
        </p:blipFill>
        <p:spPr>
          <a:xfrm>
            <a:off x="1632983" y="346008"/>
            <a:ext cx="8926034" cy="5218123"/>
          </a:xfrm>
          <a:prstGeom prst="rect">
            <a:avLst/>
          </a:prstGeom>
        </p:spPr>
      </p:pic>
    </p:spTree>
    <p:extLst>
      <p:ext uri="{BB962C8B-B14F-4D97-AF65-F5344CB8AC3E}">
        <p14:creationId xmlns:p14="http://schemas.microsoft.com/office/powerpoint/2010/main" val="3736130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2352843-726C-C0F4-129B-F761C642DFF2}"/>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294CBACE-97DE-435D-EEDA-0B505D695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E6FECF46-2D1E-5293-DDAD-F18E00265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7" name="Group 6">
            <a:extLst>
              <a:ext uri="{FF2B5EF4-FFF2-40B4-BE49-F238E27FC236}">
                <a16:creationId xmlns:a16="http://schemas.microsoft.com/office/drawing/2014/main" id="{298FF77A-7CDF-56DE-1C86-A72359CF2B1F}"/>
              </a:ext>
            </a:extLst>
          </p:cNvPr>
          <p:cNvGrpSpPr/>
          <p:nvPr/>
        </p:nvGrpSpPr>
        <p:grpSpPr>
          <a:xfrm>
            <a:off x="1632983" y="5724319"/>
            <a:ext cx="8926034" cy="913953"/>
            <a:chOff x="840767" y="3544317"/>
            <a:chExt cx="8454068" cy="913953"/>
          </a:xfrm>
        </p:grpSpPr>
        <p:sp>
          <p:nvSpPr>
            <p:cNvPr id="8" name="Freeform 7">
              <a:extLst>
                <a:ext uri="{FF2B5EF4-FFF2-40B4-BE49-F238E27FC236}">
                  <a16:creationId xmlns:a16="http://schemas.microsoft.com/office/drawing/2014/main" id="{55263B8F-433A-4FCF-00A0-8A7041B910B6}"/>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9" name="Freeform 8">
              <a:extLst>
                <a:ext uri="{FF2B5EF4-FFF2-40B4-BE49-F238E27FC236}">
                  <a16:creationId xmlns:a16="http://schemas.microsoft.com/office/drawing/2014/main" id="{23FCB6CF-EF86-5BB2-C0FF-426FC2A7349C}"/>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10" name="Freeform 9">
              <a:extLst>
                <a:ext uri="{FF2B5EF4-FFF2-40B4-BE49-F238E27FC236}">
                  <a16:creationId xmlns:a16="http://schemas.microsoft.com/office/drawing/2014/main" id="{7C357EE5-6BC7-095B-C503-F0D9E2E8724A}"/>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11" name="Freeform 10">
              <a:extLst>
                <a:ext uri="{FF2B5EF4-FFF2-40B4-BE49-F238E27FC236}">
                  <a16:creationId xmlns:a16="http://schemas.microsoft.com/office/drawing/2014/main" id="{882B13F3-625A-2F69-8D5E-5F2AD0472EB2}"/>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3" name="Picture 2" descr="A group of cats lying on a bed&#10;&#10;Description automatically generated">
            <a:extLst>
              <a:ext uri="{FF2B5EF4-FFF2-40B4-BE49-F238E27FC236}">
                <a16:creationId xmlns:a16="http://schemas.microsoft.com/office/drawing/2014/main" id="{A2AF02C9-8CA8-0FC5-E958-62F5316CD2AA}"/>
              </a:ext>
            </a:extLst>
          </p:cNvPr>
          <p:cNvPicPr>
            <a:picLocks noChangeAspect="1"/>
          </p:cNvPicPr>
          <p:nvPr/>
        </p:nvPicPr>
        <p:blipFill>
          <a:blip r:embed="rId3"/>
          <a:stretch>
            <a:fillRect/>
          </a:stretch>
        </p:blipFill>
        <p:spPr>
          <a:xfrm>
            <a:off x="4277428" y="941126"/>
            <a:ext cx="3395900" cy="4527867"/>
          </a:xfrm>
          <a:prstGeom prst="rect">
            <a:avLst/>
          </a:prstGeom>
        </p:spPr>
      </p:pic>
    </p:spTree>
    <p:extLst>
      <p:ext uri="{BB962C8B-B14F-4D97-AF65-F5344CB8AC3E}">
        <p14:creationId xmlns:p14="http://schemas.microsoft.com/office/powerpoint/2010/main" val="3339669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C87676E-6955-740D-D831-DA06BE04B350}"/>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E3FC16F3-D592-B62E-4360-8D2425821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1F575A4B-1940-BDC0-4FE7-8EC94BDBCE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2" name="Group 1">
            <a:extLst>
              <a:ext uri="{FF2B5EF4-FFF2-40B4-BE49-F238E27FC236}">
                <a16:creationId xmlns:a16="http://schemas.microsoft.com/office/drawing/2014/main" id="{274A370E-8C8D-6765-940D-2CC81B186583}"/>
              </a:ext>
            </a:extLst>
          </p:cNvPr>
          <p:cNvGrpSpPr/>
          <p:nvPr/>
        </p:nvGrpSpPr>
        <p:grpSpPr>
          <a:xfrm>
            <a:off x="1632983" y="5724319"/>
            <a:ext cx="8926034" cy="913953"/>
            <a:chOff x="840767" y="3544317"/>
            <a:chExt cx="8454068" cy="913953"/>
          </a:xfrm>
        </p:grpSpPr>
        <p:sp>
          <p:nvSpPr>
            <p:cNvPr id="3" name="Freeform 2">
              <a:extLst>
                <a:ext uri="{FF2B5EF4-FFF2-40B4-BE49-F238E27FC236}">
                  <a16:creationId xmlns:a16="http://schemas.microsoft.com/office/drawing/2014/main" id="{EB6A558A-7F99-9786-EF8E-5D689557CBCB}"/>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4" name="Freeform 3">
              <a:extLst>
                <a:ext uri="{FF2B5EF4-FFF2-40B4-BE49-F238E27FC236}">
                  <a16:creationId xmlns:a16="http://schemas.microsoft.com/office/drawing/2014/main" id="{CF9491F6-214D-E47A-FB29-FD007DD4055D}"/>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5" name="Freeform 4">
              <a:extLst>
                <a:ext uri="{FF2B5EF4-FFF2-40B4-BE49-F238E27FC236}">
                  <a16:creationId xmlns:a16="http://schemas.microsoft.com/office/drawing/2014/main" id="{B2C02881-74C1-6593-B722-6829A88A37F5}"/>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6" name="Freeform 5">
              <a:extLst>
                <a:ext uri="{FF2B5EF4-FFF2-40B4-BE49-F238E27FC236}">
                  <a16:creationId xmlns:a16="http://schemas.microsoft.com/office/drawing/2014/main" id="{A175313D-845B-1730-F588-D3DF6422DEED}"/>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9" name="Picture 8" descr="A computer screen shot of text&#10;&#10;Description automatically generated">
            <a:extLst>
              <a:ext uri="{FF2B5EF4-FFF2-40B4-BE49-F238E27FC236}">
                <a16:creationId xmlns:a16="http://schemas.microsoft.com/office/drawing/2014/main" id="{4F28AE94-1E19-13D9-75E7-B70960142079}"/>
              </a:ext>
            </a:extLst>
          </p:cNvPr>
          <p:cNvPicPr>
            <a:picLocks noChangeAspect="1"/>
          </p:cNvPicPr>
          <p:nvPr/>
        </p:nvPicPr>
        <p:blipFill>
          <a:blip r:embed="rId3"/>
          <a:stretch>
            <a:fillRect/>
          </a:stretch>
        </p:blipFill>
        <p:spPr>
          <a:xfrm>
            <a:off x="1632983" y="1261365"/>
            <a:ext cx="8926034" cy="4076666"/>
          </a:xfrm>
          <a:prstGeom prst="rect">
            <a:avLst/>
          </a:prstGeom>
        </p:spPr>
      </p:pic>
    </p:spTree>
    <p:extLst>
      <p:ext uri="{BB962C8B-B14F-4D97-AF65-F5344CB8AC3E}">
        <p14:creationId xmlns:p14="http://schemas.microsoft.com/office/powerpoint/2010/main" val="2547713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A8F8B33-D24D-3F2F-62CF-E80DB607A2D9}"/>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E621AA10-043A-7570-74B9-AA8B3FCFCF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B6D5F0E3-18A8-6316-8875-11EC0F933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2" name="Group 1">
            <a:extLst>
              <a:ext uri="{FF2B5EF4-FFF2-40B4-BE49-F238E27FC236}">
                <a16:creationId xmlns:a16="http://schemas.microsoft.com/office/drawing/2014/main" id="{A3526696-70B8-036B-D9AC-A09D9E0A9CB5}"/>
              </a:ext>
            </a:extLst>
          </p:cNvPr>
          <p:cNvGrpSpPr/>
          <p:nvPr/>
        </p:nvGrpSpPr>
        <p:grpSpPr>
          <a:xfrm>
            <a:off x="1632983" y="5724319"/>
            <a:ext cx="8926034" cy="913953"/>
            <a:chOff x="840767" y="3544317"/>
            <a:chExt cx="8454068" cy="913953"/>
          </a:xfrm>
        </p:grpSpPr>
        <p:sp>
          <p:nvSpPr>
            <p:cNvPr id="3" name="Freeform 2">
              <a:extLst>
                <a:ext uri="{FF2B5EF4-FFF2-40B4-BE49-F238E27FC236}">
                  <a16:creationId xmlns:a16="http://schemas.microsoft.com/office/drawing/2014/main" id="{541E7AD6-8CFE-49B3-6104-2A5B7C2EA49C}"/>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4" name="Freeform 3">
              <a:extLst>
                <a:ext uri="{FF2B5EF4-FFF2-40B4-BE49-F238E27FC236}">
                  <a16:creationId xmlns:a16="http://schemas.microsoft.com/office/drawing/2014/main" id="{0A04D4FD-8E7D-08E4-5A4D-7876963EF803}"/>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5" name="Freeform 4">
              <a:extLst>
                <a:ext uri="{FF2B5EF4-FFF2-40B4-BE49-F238E27FC236}">
                  <a16:creationId xmlns:a16="http://schemas.microsoft.com/office/drawing/2014/main" id="{B086FB01-A40B-4CD9-A8C4-64648AE0E851}"/>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6" name="Freeform 5">
              <a:extLst>
                <a:ext uri="{FF2B5EF4-FFF2-40B4-BE49-F238E27FC236}">
                  <a16:creationId xmlns:a16="http://schemas.microsoft.com/office/drawing/2014/main" id="{5E1CFC65-0D41-6B02-4DC4-397B91E947AE}"/>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7" name="Picture 6" descr="A computer screen with text&#10;&#10;Description automatically generated">
            <a:extLst>
              <a:ext uri="{FF2B5EF4-FFF2-40B4-BE49-F238E27FC236}">
                <a16:creationId xmlns:a16="http://schemas.microsoft.com/office/drawing/2014/main" id="{1097DBDD-2ECE-A05B-74ED-1BE9036561B3}"/>
              </a:ext>
            </a:extLst>
          </p:cNvPr>
          <p:cNvPicPr>
            <a:picLocks noChangeAspect="1"/>
          </p:cNvPicPr>
          <p:nvPr/>
        </p:nvPicPr>
        <p:blipFill>
          <a:blip r:embed="rId3"/>
          <a:stretch>
            <a:fillRect/>
          </a:stretch>
        </p:blipFill>
        <p:spPr>
          <a:xfrm>
            <a:off x="1632982" y="1321022"/>
            <a:ext cx="8926035" cy="3775712"/>
          </a:xfrm>
          <a:prstGeom prst="rect">
            <a:avLst/>
          </a:prstGeom>
        </p:spPr>
      </p:pic>
    </p:spTree>
    <p:extLst>
      <p:ext uri="{BB962C8B-B14F-4D97-AF65-F5344CB8AC3E}">
        <p14:creationId xmlns:p14="http://schemas.microsoft.com/office/powerpoint/2010/main" val="874644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86E74B3-6A6E-0619-2072-A497A88331C3}"/>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4FC82952-9977-D2E3-49C0-F3BFCB666D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56D0157-B52D-7828-D4D5-439FE1D5F9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grpSp>
        <p:nvGrpSpPr>
          <p:cNvPr id="2" name="Group 1">
            <a:extLst>
              <a:ext uri="{FF2B5EF4-FFF2-40B4-BE49-F238E27FC236}">
                <a16:creationId xmlns:a16="http://schemas.microsoft.com/office/drawing/2014/main" id="{A4DF89C3-85CA-0A5C-4779-08EB7474EB13}"/>
              </a:ext>
            </a:extLst>
          </p:cNvPr>
          <p:cNvGrpSpPr/>
          <p:nvPr/>
        </p:nvGrpSpPr>
        <p:grpSpPr>
          <a:xfrm>
            <a:off x="1632983" y="5724319"/>
            <a:ext cx="8926034" cy="913953"/>
            <a:chOff x="840767" y="3544317"/>
            <a:chExt cx="8454068" cy="913953"/>
          </a:xfrm>
        </p:grpSpPr>
        <p:sp>
          <p:nvSpPr>
            <p:cNvPr id="3" name="Freeform 2">
              <a:extLst>
                <a:ext uri="{FF2B5EF4-FFF2-40B4-BE49-F238E27FC236}">
                  <a16:creationId xmlns:a16="http://schemas.microsoft.com/office/drawing/2014/main" id="{3EB09AF1-3EDB-90B3-D858-0F3A0EA15B05}"/>
                </a:ext>
              </a:extLst>
            </p:cNvPr>
            <p:cNvSpPr/>
            <p:nvPr/>
          </p:nvSpPr>
          <p:spPr>
            <a:xfrm>
              <a:off x="84076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25000"/>
              </a:srgbClr>
            </a:solidFill>
            <a:ln>
              <a:solidFill>
                <a:srgbClr val="E37C68">
                  <a:alpha val="25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Introduction</a:t>
              </a:r>
            </a:p>
          </p:txBody>
        </p:sp>
        <p:sp>
          <p:nvSpPr>
            <p:cNvPr id="4" name="Freeform 3">
              <a:extLst>
                <a:ext uri="{FF2B5EF4-FFF2-40B4-BE49-F238E27FC236}">
                  <a16:creationId xmlns:a16="http://schemas.microsoft.com/office/drawing/2014/main" id="{4A282216-F1E3-C3BF-0EF4-AE3835F66E31}"/>
                </a:ext>
              </a:extLst>
            </p:cNvPr>
            <p:cNvSpPr/>
            <p:nvPr/>
          </p:nvSpPr>
          <p:spPr>
            <a:xfrm>
              <a:off x="289716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solidFill>
            <a:ln>
              <a:solidFill>
                <a:srgbClr val="E37C68"/>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err="1"/>
                <a:t>Exemple</a:t>
              </a:r>
              <a:endParaRPr lang="en-US" sz="2000" kern="1200" dirty="0"/>
            </a:p>
          </p:txBody>
        </p:sp>
        <p:sp>
          <p:nvSpPr>
            <p:cNvPr id="5" name="Freeform 4">
              <a:extLst>
                <a:ext uri="{FF2B5EF4-FFF2-40B4-BE49-F238E27FC236}">
                  <a16:creationId xmlns:a16="http://schemas.microsoft.com/office/drawing/2014/main" id="{46FCD47A-7A35-F940-969C-BF864951B7F1}"/>
                </a:ext>
              </a:extLst>
            </p:cNvPr>
            <p:cNvSpPr/>
            <p:nvPr/>
          </p:nvSpPr>
          <p:spPr>
            <a:xfrm>
              <a:off x="4953557"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CA" sz="2000" dirty="0" err="1">
                  <a:solidFill>
                    <a:srgbClr val="F0F6FC"/>
                  </a:solidFill>
                  <a:latin typeface="-apple-system"/>
                </a:rPr>
                <a:t>R</a:t>
              </a:r>
              <a:r>
                <a:rPr lang="en-CA" sz="2000" b="0" i="0" dirty="0" err="1">
                  <a:solidFill>
                    <a:srgbClr val="F0F6FC"/>
                  </a:solidFill>
                  <a:effectLst/>
                  <a:latin typeface="-apple-system"/>
                </a:rPr>
                <a:t>éflection</a:t>
              </a:r>
              <a:endParaRPr lang="en-US" sz="2000" kern="1200" dirty="0"/>
            </a:p>
          </p:txBody>
        </p:sp>
        <p:sp>
          <p:nvSpPr>
            <p:cNvPr id="6" name="Freeform 5">
              <a:extLst>
                <a:ext uri="{FF2B5EF4-FFF2-40B4-BE49-F238E27FC236}">
                  <a16:creationId xmlns:a16="http://schemas.microsoft.com/office/drawing/2014/main" id="{85D4914E-4B57-6E46-6DAF-D09058D3FBB3}"/>
                </a:ext>
              </a:extLst>
            </p:cNvPr>
            <p:cNvSpPr/>
            <p:nvPr/>
          </p:nvSpPr>
          <p:spPr>
            <a:xfrm>
              <a:off x="7009952" y="3544317"/>
              <a:ext cx="2284883" cy="913953"/>
            </a:xfrm>
            <a:custGeom>
              <a:avLst/>
              <a:gdLst>
                <a:gd name="connsiteX0" fmla="*/ 0 w 2284883"/>
                <a:gd name="connsiteY0" fmla="*/ 0 h 913953"/>
                <a:gd name="connsiteX1" fmla="*/ 1827907 w 2284883"/>
                <a:gd name="connsiteY1" fmla="*/ 0 h 913953"/>
                <a:gd name="connsiteX2" fmla="*/ 2284883 w 2284883"/>
                <a:gd name="connsiteY2" fmla="*/ 456977 h 913953"/>
                <a:gd name="connsiteX3" fmla="*/ 1827907 w 2284883"/>
                <a:gd name="connsiteY3" fmla="*/ 913953 h 913953"/>
                <a:gd name="connsiteX4" fmla="*/ 0 w 2284883"/>
                <a:gd name="connsiteY4" fmla="*/ 913953 h 913953"/>
                <a:gd name="connsiteX5" fmla="*/ 456977 w 2284883"/>
                <a:gd name="connsiteY5" fmla="*/ 456977 h 913953"/>
                <a:gd name="connsiteX6" fmla="*/ 0 w 2284883"/>
                <a:gd name="connsiteY6" fmla="*/ 0 h 9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4883" h="913953">
                  <a:moveTo>
                    <a:pt x="0" y="0"/>
                  </a:moveTo>
                  <a:lnTo>
                    <a:pt x="1827907" y="0"/>
                  </a:lnTo>
                  <a:lnTo>
                    <a:pt x="2284883" y="456977"/>
                  </a:lnTo>
                  <a:lnTo>
                    <a:pt x="1827907" y="913953"/>
                  </a:lnTo>
                  <a:lnTo>
                    <a:pt x="0" y="913953"/>
                  </a:lnTo>
                  <a:lnTo>
                    <a:pt x="456977" y="456977"/>
                  </a:lnTo>
                  <a:lnTo>
                    <a:pt x="0" y="0"/>
                  </a:lnTo>
                  <a:close/>
                </a:path>
              </a:pathLst>
            </a:custGeom>
            <a:solidFill>
              <a:srgbClr val="E37C68">
                <a:alpha val="70000"/>
              </a:srgbClr>
            </a:solidFill>
            <a:ln>
              <a:solidFill>
                <a:srgbClr val="E37C68">
                  <a:alpha val="70000"/>
                </a:srgbClr>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36987" tIns="26670" rIns="483646"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Conclusion</a:t>
              </a:r>
            </a:p>
          </p:txBody>
        </p:sp>
      </p:grpSp>
      <p:pic>
        <p:nvPicPr>
          <p:cNvPr id="9" name="Picture 8" descr="A screenshot of a computer program&#10;&#10;Description automatically generated">
            <a:extLst>
              <a:ext uri="{FF2B5EF4-FFF2-40B4-BE49-F238E27FC236}">
                <a16:creationId xmlns:a16="http://schemas.microsoft.com/office/drawing/2014/main" id="{152B3B50-5F9B-F8B0-986F-4BE1DAA71B71}"/>
              </a:ext>
            </a:extLst>
          </p:cNvPr>
          <p:cNvPicPr>
            <a:picLocks noChangeAspect="1"/>
          </p:cNvPicPr>
          <p:nvPr/>
        </p:nvPicPr>
        <p:blipFill>
          <a:blip r:embed="rId3"/>
          <a:stretch>
            <a:fillRect/>
          </a:stretch>
        </p:blipFill>
        <p:spPr>
          <a:xfrm>
            <a:off x="2209800" y="803388"/>
            <a:ext cx="7772400" cy="4803343"/>
          </a:xfrm>
          <a:prstGeom prst="rect">
            <a:avLst/>
          </a:prstGeom>
        </p:spPr>
      </p:pic>
    </p:spTree>
    <p:extLst>
      <p:ext uri="{BB962C8B-B14F-4D97-AF65-F5344CB8AC3E}">
        <p14:creationId xmlns:p14="http://schemas.microsoft.com/office/powerpoint/2010/main" val="28854835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6572</TotalTime>
  <Words>1347</Words>
  <Application>Microsoft Macintosh PowerPoint</Application>
  <PresentationFormat>Widescreen</PresentationFormat>
  <Paragraphs>174</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-apple-system</vt:lpstr>
      <vt:lpstr>Arial</vt:lpstr>
      <vt:lpstr>Calibri</vt:lpstr>
      <vt:lpstr>Calibri Light</vt:lpstr>
      <vt:lpstr>Office Theme</vt:lpstr>
      <vt:lpstr>Tests de mutation en Java avec pitest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Variables studied in relation to food (in)security in Inuit Nunangat: A systematic literature review</dc:title>
  <dc:creator>Brittany Curry-Sharples</dc:creator>
  <cp:lastModifiedBy>Brittany Curry-Sharples</cp:lastModifiedBy>
  <cp:revision>134</cp:revision>
  <dcterms:created xsi:type="dcterms:W3CDTF">2022-06-04T00:55:42Z</dcterms:created>
  <dcterms:modified xsi:type="dcterms:W3CDTF">2024-10-10T12:15:50Z</dcterms:modified>
</cp:coreProperties>
</file>

<file path=docProps/thumbnail.jpeg>
</file>